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10" r:id="rId5"/>
  </p:sldMasterIdLst>
  <p:notesMasterIdLst>
    <p:notesMasterId r:id="rId74"/>
  </p:notesMasterIdLst>
  <p:sldIdLst>
    <p:sldId id="256" r:id="rId6"/>
    <p:sldId id="257" r:id="rId7"/>
    <p:sldId id="899" r:id="rId8"/>
    <p:sldId id="264" r:id="rId9"/>
    <p:sldId id="864" r:id="rId10"/>
    <p:sldId id="837" r:id="rId11"/>
    <p:sldId id="839" r:id="rId12"/>
    <p:sldId id="919" r:id="rId13"/>
    <p:sldId id="920" r:id="rId14"/>
    <p:sldId id="921" r:id="rId15"/>
    <p:sldId id="865" r:id="rId16"/>
    <p:sldId id="794" r:id="rId17"/>
    <p:sldId id="795" r:id="rId18"/>
    <p:sldId id="263" r:id="rId19"/>
    <p:sldId id="270" r:id="rId20"/>
    <p:sldId id="554" r:id="rId21"/>
    <p:sldId id="602" r:id="rId22"/>
    <p:sldId id="875" r:id="rId23"/>
    <p:sldId id="876" r:id="rId24"/>
    <p:sldId id="700" r:id="rId25"/>
    <p:sldId id="815" r:id="rId26"/>
    <p:sldId id="702" r:id="rId27"/>
    <p:sldId id="825" r:id="rId28"/>
    <p:sldId id="617" r:id="rId29"/>
    <p:sldId id="614" r:id="rId30"/>
    <p:sldId id="615" r:id="rId31"/>
    <p:sldId id="701" r:id="rId32"/>
    <p:sldId id="703" r:id="rId33"/>
    <p:sldId id="918" r:id="rId34"/>
    <p:sldId id="546" r:id="rId35"/>
    <p:sldId id="547" r:id="rId36"/>
    <p:sldId id="805" r:id="rId37"/>
    <p:sldId id="717" r:id="rId38"/>
    <p:sldId id="272" r:id="rId39"/>
    <p:sldId id="916" r:id="rId40"/>
    <p:sldId id="275" r:id="rId41"/>
    <p:sldId id="262" r:id="rId42"/>
    <p:sldId id="917" r:id="rId43"/>
    <p:sldId id="267" r:id="rId44"/>
    <p:sldId id="265" r:id="rId45"/>
    <p:sldId id="893" r:id="rId46"/>
    <p:sldId id="888" r:id="rId47"/>
    <p:sldId id="889" r:id="rId48"/>
    <p:sldId id="890" r:id="rId49"/>
    <p:sldId id="891" r:id="rId50"/>
    <p:sldId id="892" r:id="rId51"/>
    <p:sldId id="922" r:id="rId52"/>
    <p:sldId id="258" r:id="rId53"/>
    <p:sldId id="632" r:id="rId54"/>
    <p:sldId id="598" r:id="rId55"/>
    <p:sldId id="824" r:id="rId56"/>
    <p:sldId id="914" r:id="rId57"/>
    <p:sldId id="911" r:id="rId58"/>
    <p:sldId id="913" r:id="rId59"/>
    <p:sldId id="912" r:id="rId60"/>
    <p:sldId id="733" r:id="rId61"/>
    <p:sldId id="732" r:id="rId62"/>
    <p:sldId id="273" r:id="rId63"/>
    <p:sldId id="886" r:id="rId64"/>
    <p:sldId id="885" r:id="rId65"/>
    <p:sldId id="910" r:id="rId66"/>
    <p:sldId id="753" r:id="rId67"/>
    <p:sldId id="260" r:id="rId68"/>
    <p:sldId id="261" r:id="rId69"/>
    <p:sldId id="796" r:id="rId70"/>
    <p:sldId id="767" r:id="rId71"/>
    <p:sldId id="601" r:id="rId72"/>
    <p:sldId id="454"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hley Rich" initials="AR" lastIdx="1" clrIdx="0">
    <p:extLst>
      <p:ext uri="{19B8F6BF-5375-455C-9EA6-DF929625EA0E}">
        <p15:presenceInfo xmlns:p15="http://schemas.microsoft.com/office/powerpoint/2012/main" userId="S::Ashley.Rich@ecs4kids.org::7193344a-6b8a-49e9-9803-3d9fb92e45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F4"/>
    <a:srgbClr val="7AAE39"/>
    <a:srgbClr val="EE8B1C"/>
    <a:srgbClr val="E40084"/>
    <a:srgbClr val="F8F8F8"/>
    <a:srgbClr val="7FB43A"/>
    <a:srgbClr val="EC098A"/>
    <a:srgbClr val="05B1F0"/>
    <a:srgbClr val="00AEEF"/>
    <a:srgbClr val="2C61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3B1E11-4BFF-D7EA-1AEB-246C53C6C0CD}" v="34" dt="2025-07-21T13:51:07.509"/>
    <p1510:client id="{84CED8C4-CA8A-45CF-912E-D08C82B682AA}" v="23" dt="2025-07-22T12:53:35.599"/>
    <p1510:client id="{99334437-C8C5-C623-A12F-8B64C01DBED2}" v="388" dt="2025-07-21T13:36:25.361"/>
    <p1510:client id="{B6DF3840-B171-2C47-44A5-33EC1EB29143}" v="83" dt="2025-07-22T12:24:35.045"/>
    <p1510:client id="{DE038DCE-A3C5-60E8-48E3-46FB6A64BD8F}" v="97" dt="2025-07-22T19:49:58.229"/>
    <p1510:client id="{FB74A2FB-9E9B-DD01-4EA6-02EC5109A189}" v="41" dt="2025-07-22T13:27:45.5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theme" Target="theme/theme1.xml"/><Relationship Id="rId8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nda Ellis" userId="S::shanda.ellis@ecs4kids.org::4a7347ff-c2fa-4361-a7c7-7469d20712e4" providerId="AD" clId="Web-{99334437-C8C5-C623-A12F-8B64C01DBED2}"/>
    <pc:docChg chg="addSld modSld">
      <pc:chgData name="Shanda Ellis" userId="S::shanda.ellis@ecs4kids.org::4a7347ff-c2fa-4361-a7c7-7469d20712e4" providerId="AD" clId="Web-{99334437-C8C5-C623-A12F-8B64C01DBED2}" dt="2025-07-21T13:36:25.361" v="1304" actId="1076"/>
      <pc:docMkLst>
        <pc:docMk/>
      </pc:docMkLst>
      <pc:sldChg chg="modSp">
        <pc:chgData name="Shanda Ellis" userId="S::shanda.ellis@ecs4kids.org::4a7347ff-c2fa-4361-a7c7-7469d20712e4" providerId="AD" clId="Web-{99334437-C8C5-C623-A12F-8B64C01DBED2}" dt="2025-07-21T13:15:26" v="231"/>
        <pc:sldMkLst>
          <pc:docMk/>
          <pc:sldMk cId="598763920" sldId="794"/>
        </pc:sldMkLst>
        <pc:graphicFrameChg chg="mod modGraphic">
          <ac:chgData name="Shanda Ellis" userId="S::shanda.ellis@ecs4kids.org::4a7347ff-c2fa-4361-a7c7-7469d20712e4" providerId="AD" clId="Web-{99334437-C8C5-C623-A12F-8B64C01DBED2}" dt="2025-07-21T13:15:26" v="231"/>
          <ac:graphicFrameMkLst>
            <pc:docMk/>
            <pc:sldMk cId="598763920" sldId="794"/>
            <ac:graphicFrameMk id="4" creationId="{53BD6258-51DA-4874-8FEF-EC65CA5216B0}"/>
          </ac:graphicFrameMkLst>
        </pc:graphicFrameChg>
        <pc:picChg chg="mod">
          <ac:chgData name="Shanda Ellis" userId="S::shanda.ellis@ecs4kids.org::4a7347ff-c2fa-4361-a7c7-7469d20712e4" providerId="AD" clId="Web-{99334437-C8C5-C623-A12F-8B64C01DBED2}" dt="2025-07-21T13:12:00.624" v="51" actId="1076"/>
          <ac:picMkLst>
            <pc:docMk/>
            <pc:sldMk cId="598763920" sldId="794"/>
            <ac:picMk id="5" creationId="{700B65A3-F7FA-3B42-CE8A-3A6C72EF7ADA}"/>
          </ac:picMkLst>
        </pc:picChg>
      </pc:sldChg>
      <pc:sldChg chg="modSp">
        <pc:chgData name="Shanda Ellis" userId="S::shanda.ellis@ecs4kids.org::4a7347ff-c2fa-4361-a7c7-7469d20712e4" providerId="AD" clId="Web-{99334437-C8C5-C623-A12F-8B64C01DBED2}" dt="2025-07-21T13:18:14.266" v="245" actId="20577"/>
        <pc:sldMkLst>
          <pc:docMk/>
          <pc:sldMk cId="239994686" sldId="795"/>
        </pc:sldMkLst>
        <pc:graphicFrameChg chg="mod modGraphic">
          <ac:chgData name="Shanda Ellis" userId="S::shanda.ellis@ecs4kids.org::4a7347ff-c2fa-4361-a7c7-7469d20712e4" providerId="AD" clId="Web-{99334437-C8C5-C623-A12F-8B64C01DBED2}" dt="2025-07-21T13:18:14.266" v="245" actId="20577"/>
          <ac:graphicFrameMkLst>
            <pc:docMk/>
            <pc:sldMk cId="239994686" sldId="795"/>
            <ac:graphicFrameMk id="5" creationId="{09682BE4-AEDC-766C-89B8-9DD3C92231D6}"/>
          </ac:graphicFrameMkLst>
        </pc:graphicFrameChg>
      </pc:sldChg>
      <pc:sldChg chg="modSp">
        <pc:chgData name="Shanda Ellis" userId="S::shanda.ellis@ecs4kids.org::4a7347ff-c2fa-4361-a7c7-7469d20712e4" providerId="AD" clId="Web-{99334437-C8C5-C623-A12F-8B64C01DBED2}" dt="2025-07-21T13:36:25.361" v="1304" actId="1076"/>
        <pc:sldMkLst>
          <pc:docMk/>
          <pc:sldMk cId="3918774517" sldId="825"/>
        </pc:sldMkLst>
        <pc:spChg chg="mod">
          <ac:chgData name="Shanda Ellis" userId="S::shanda.ellis@ecs4kids.org::4a7347ff-c2fa-4361-a7c7-7469d20712e4" providerId="AD" clId="Web-{99334437-C8C5-C623-A12F-8B64C01DBED2}" dt="2025-07-21T13:33:01.501" v="1107" actId="20577"/>
          <ac:spMkLst>
            <pc:docMk/>
            <pc:sldMk cId="3918774517" sldId="825"/>
            <ac:spMk id="2" creationId="{DB4B40CA-82EB-46AC-9237-E5B8E2EA05CE}"/>
          </ac:spMkLst>
        </pc:spChg>
        <pc:spChg chg="mod">
          <ac:chgData name="Shanda Ellis" userId="S::shanda.ellis@ecs4kids.org::4a7347ff-c2fa-4361-a7c7-7469d20712e4" providerId="AD" clId="Web-{99334437-C8C5-C623-A12F-8B64C01DBED2}" dt="2025-07-21T13:36:02.502" v="1301" actId="14100"/>
          <ac:spMkLst>
            <pc:docMk/>
            <pc:sldMk cId="3918774517" sldId="825"/>
            <ac:spMk id="11" creationId="{36DE5A6D-C8BD-F0A5-B535-62B07DE0B7D2}"/>
          </ac:spMkLst>
        </pc:spChg>
        <pc:graphicFrameChg chg="mod modGraphic">
          <ac:chgData name="Shanda Ellis" userId="S::shanda.ellis@ecs4kids.org::4a7347ff-c2fa-4361-a7c7-7469d20712e4" providerId="AD" clId="Web-{99334437-C8C5-C623-A12F-8B64C01DBED2}" dt="2025-07-21T13:36:11.564" v="1303"/>
          <ac:graphicFrameMkLst>
            <pc:docMk/>
            <pc:sldMk cId="3918774517" sldId="825"/>
            <ac:graphicFrameMk id="10" creationId="{E4E8B10D-DB57-740E-748E-D3A88CF7B86A}"/>
          </ac:graphicFrameMkLst>
        </pc:graphicFrameChg>
        <pc:graphicFrameChg chg="modGraphic">
          <ac:chgData name="Shanda Ellis" userId="S::shanda.ellis@ecs4kids.org::4a7347ff-c2fa-4361-a7c7-7469d20712e4" providerId="AD" clId="Web-{99334437-C8C5-C623-A12F-8B64C01DBED2}" dt="2025-07-21T13:33:12.017" v="1108"/>
          <ac:graphicFrameMkLst>
            <pc:docMk/>
            <pc:sldMk cId="3918774517" sldId="825"/>
            <ac:graphicFrameMk id="13" creationId="{D58DE91E-4E8A-3415-2FFD-30D7B47375A2}"/>
          </ac:graphicFrameMkLst>
        </pc:graphicFrameChg>
        <pc:picChg chg="mod">
          <ac:chgData name="Shanda Ellis" userId="S::shanda.ellis@ecs4kids.org::4a7347ff-c2fa-4361-a7c7-7469d20712e4" providerId="AD" clId="Web-{99334437-C8C5-C623-A12F-8B64C01DBED2}" dt="2025-07-21T13:36:25.361" v="1304" actId="1076"/>
          <ac:picMkLst>
            <pc:docMk/>
            <pc:sldMk cId="3918774517" sldId="825"/>
            <ac:picMk id="4" creationId="{C5387DFC-10B6-4139-BC8F-B5D55CFADB74}"/>
          </ac:picMkLst>
        </pc:picChg>
      </pc:sldChg>
      <pc:sldChg chg="modSp">
        <pc:chgData name="Shanda Ellis" userId="S::shanda.ellis@ecs4kids.org::4a7347ff-c2fa-4361-a7c7-7469d20712e4" providerId="AD" clId="Web-{99334437-C8C5-C623-A12F-8B64C01DBED2}" dt="2025-07-21T13:23:50.594" v="589" actId="20577"/>
        <pc:sldMkLst>
          <pc:docMk/>
          <pc:sldMk cId="2370934243" sldId="839"/>
        </pc:sldMkLst>
        <pc:spChg chg="mod">
          <ac:chgData name="Shanda Ellis" userId="S::shanda.ellis@ecs4kids.org::4a7347ff-c2fa-4361-a7c7-7469d20712e4" providerId="AD" clId="Web-{99334437-C8C5-C623-A12F-8B64C01DBED2}" dt="2025-07-21T13:20:00.985" v="253" actId="20577"/>
          <ac:spMkLst>
            <pc:docMk/>
            <pc:sldMk cId="2370934243" sldId="839"/>
            <ac:spMk id="2" creationId="{1874EF5F-1CB3-C318-9FAB-E600109BE141}"/>
          </ac:spMkLst>
        </pc:spChg>
        <pc:graphicFrameChg chg="mod modGraphic">
          <ac:chgData name="Shanda Ellis" userId="S::shanda.ellis@ecs4kids.org::4a7347ff-c2fa-4361-a7c7-7469d20712e4" providerId="AD" clId="Web-{99334437-C8C5-C623-A12F-8B64C01DBED2}" dt="2025-07-21T13:23:50.594" v="589" actId="20577"/>
          <ac:graphicFrameMkLst>
            <pc:docMk/>
            <pc:sldMk cId="2370934243" sldId="839"/>
            <ac:graphicFrameMk id="5" creationId="{E633D39C-1F3A-87B6-94B5-22E44C2E0511}"/>
          </ac:graphicFrameMkLst>
        </pc:graphicFrameChg>
      </pc:sldChg>
      <pc:sldChg chg="modSp">
        <pc:chgData name="Shanda Ellis" userId="S::shanda.ellis@ecs4kids.org::4a7347ff-c2fa-4361-a7c7-7469d20712e4" providerId="AD" clId="Web-{99334437-C8C5-C623-A12F-8B64C01DBED2}" dt="2025-07-21T13:07:20.671" v="6" actId="1076"/>
        <pc:sldMkLst>
          <pc:docMk/>
          <pc:sldMk cId="1801995868" sldId="864"/>
        </pc:sldMkLst>
        <pc:spChg chg="mod">
          <ac:chgData name="Shanda Ellis" userId="S::shanda.ellis@ecs4kids.org::4a7347ff-c2fa-4361-a7c7-7469d20712e4" providerId="AD" clId="Web-{99334437-C8C5-C623-A12F-8B64C01DBED2}" dt="2025-07-21T13:06:57.171" v="4" actId="14100"/>
          <ac:spMkLst>
            <pc:docMk/>
            <pc:sldMk cId="1801995868" sldId="864"/>
            <ac:spMk id="2" creationId="{85E4016A-C665-D1B3-C167-558670206A19}"/>
          </ac:spMkLst>
        </pc:spChg>
        <pc:spChg chg="mod">
          <ac:chgData name="Shanda Ellis" userId="S::shanda.ellis@ecs4kids.org::4a7347ff-c2fa-4361-a7c7-7469d20712e4" providerId="AD" clId="Web-{99334437-C8C5-C623-A12F-8B64C01DBED2}" dt="2025-07-21T13:07:12.749" v="5" actId="20577"/>
          <ac:spMkLst>
            <pc:docMk/>
            <pc:sldMk cId="1801995868" sldId="864"/>
            <ac:spMk id="3" creationId="{36357BFE-03E4-66A6-0351-646111B0475F}"/>
          </ac:spMkLst>
        </pc:spChg>
        <pc:picChg chg="mod">
          <ac:chgData name="Shanda Ellis" userId="S::shanda.ellis@ecs4kids.org::4a7347ff-c2fa-4361-a7c7-7469d20712e4" providerId="AD" clId="Web-{99334437-C8C5-C623-A12F-8B64C01DBED2}" dt="2025-07-21T13:07:20.671" v="6" actId="1076"/>
          <ac:picMkLst>
            <pc:docMk/>
            <pc:sldMk cId="1801995868" sldId="864"/>
            <ac:picMk id="5" creationId="{8BED2942-2F18-BB59-6A29-2FC43E3917F2}"/>
          </ac:picMkLst>
        </pc:picChg>
      </pc:sldChg>
      <pc:sldChg chg="modSp">
        <pc:chgData name="Shanda Ellis" userId="S::shanda.ellis@ecs4kids.org::4a7347ff-c2fa-4361-a7c7-7469d20712e4" providerId="AD" clId="Web-{99334437-C8C5-C623-A12F-8B64C01DBED2}" dt="2025-07-21T13:35:30.330" v="1261" actId="1076"/>
        <pc:sldMkLst>
          <pc:docMk/>
          <pc:sldMk cId="2550827125" sldId="865"/>
        </pc:sldMkLst>
        <pc:spChg chg="mod">
          <ac:chgData name="Shanda Ellis" userId="S::shanda.ellis@ecs4kids.org::4a7347ff-c2fa-4361-a7c7-7469d20712e4" providerId="AD" clId="Web-{99334437-C8C5-C623-A12F-8B64C01DBED2}" dt="2025-07-21T13:09:03.202" v="10" actId="20577"/>
          <ac:spMkLst>
            <pc:docMk/>
            <pc:sldMk cId="2550827125" sldId="865"/>
            <ac:spMk id="2" creationId="{6CD6476E-27ED-B268-ED2D-4F83BEB1E4AD}"/>
          </ac:spMkLst>
        </pc:spChg>
        <pc:spChg chg="mod">
          <ac:chgData name="Shanda Ellis" userId="S::shanda.ellis@ecs4kids.org::4a7347ff-c2fa-4361-a7c7-7469d20712e4" providerId="AD" clId="Web-{99334437-C8C5-C623-A12F-8B64C01DBED2}" dt="2025-07-21T13:11:41.312" v="50" actId="20577"/>
          <ac:spMkLst>
            <pc:docMk/>
            <pc:sldMk cId="2550827125" sldId="865"/>
            <ac:spMk id="3" creationId="{1A94FFB8-BB76-2692-0786-40A3B03C09D1}"/>
          </ac:spMkLst>
        </pc:spChg>
        <pc:picChg chg="mod">
          <ac:chgData name="Shanda Ellis" userId="S::shanda.ellis@ecs4kids.org::4a7347ff-c2fa-4361-a7c7-7469d20712e4" providerId="AD" clId="Web-{99334437-C8C5-C623-A12F-8B64C01DBED2}" dt="2025-07-21T13:35:30.330" v="1261" actId="1076"/>
          <ac:picMkLst>
            <pc:docMk/>
            <pc:sldMk cId="2550827125" sldId="865"/>
            <ac:picMk id="5" creationId="{C48E6450-5E58-22A2-15DC-DD56D0FFCA0A}"/>
          </ac:picMkLst>
        </pc:picChg>
      </pc:sldChg>
      <pc:sldChg chg="modSp add replId">
        <pc:chgData name="Shanda Ellis" userId="S::shanda.ellis@ecs4kids.org::4a7347ff-c2fa-4361-a7c7-7469d20712e4" providerId="AD" clId="Web-{99334437-C8C5-C623-A12F-8B64C01DBED2}" dt="2025-07-21T13:29:30.767" v="924" actId="20577"/>
        <pc:sldMkLst>
          <pc:docMk/>
          <pc:sldMk cId="3388899112" sldId="919"/>
        </pc:sldMkLst>
        <pc:spChg chg="mod">
          <ac:chgData name="Shanda Ellis" userId="S::shanda.ellis@ecs4kids.org::4a7347ff-c2fa-4361-a7c7-7469d20712e4" providerId="AD" clId="Web-{99334437-C8C5-C623-A12F-8B64C01DBED2}" dt="2025-07-21T13:26:07.204" v="597" actId="20577"/>
          <ac:spMkLst>
            <pc:docMk/>
            <pc:sldMk cId="3388899112" sldId="919"/>
            <ac:spMk id="2" creationId="{2A20F276-B481-7CAE-64A7-A4F0549F08C8}"/>
          </ac:spMkLst>
        </pc:spChg>
        <pc:graphicFrameChg chg="mod modGraphic">
          <ac:chgData name="Shanda Ellis" userId="S::shanda.ellis@ecs4kids.org::4a7347ff-c2fa-4361-a7c7-7469d20712e4" providerId="AD" clId="Web-{99334437-C8C5-C623-A12F-8B64C01DBED2}" dt="2025-07-21T13:29:30.767" v="924" actId="20577"/>
          <ac:graphicFrameMkLst>
            <pc:docMk/>
            <pc:sldMk cId="3388899112" sldId="919"/>
            <ac:graphicFrameMk id="5" creationId="{1054A1D5-88D4-C5A4-72A9-25ADFB07FFBB}"/>
          </ac:graphicFrameMkLst>
        </pc:graphicFrameChg>
      </pc:sldChg>
      <pc:sldChg chg="modSp add replId">
        <pc:chgData name="Shanda Ellis" userId="S::shanda.ellis@ecs4kids.org::4a7347ff-c2fa-4361-a7c7-7469d20712e4" providerId="AD" clId="Web-{99334437-C8C5-C623-A12F-8B64C01DBED2}" dt="2025-07-21T13:31:53.923" v="1102" actId="20577"/>
        <pc:sldMkLst>
          <pc:docMk/>
          <pc:sldMk cId="292005763" sldId="920"/>
        </pc:sldMkLst>
        <pc:spChg chg="mod">
          <ac:chgData name="Shanda Ellis" userId="S::shanda.ellis@ecs4kids.org::4a7347ff-c2fa-4361-a7c7-7469d20712e4" providerId="AD" clId="Web-{99334437-C8C5-C623-A12F-8B64C01DBED2}" dt="2025-07-21T13:29:51.376" v="942" actId="20577"/>
          <ac:spMkLst>
            <pc:docMk/>
            <pc:sldMk cId="292005763" sldId="920"/>
            <ac:spMk id="2" creationId="{A2827EE2-046E-7B7E-ED55-DB9170B088D4}"/>
          </ac:spMkLst>
        </pc:spChg>
        <pc:graphicFrameChg chg="modGraphic">
          <ac:chgData name="Shanda Ellis" userId="S::shanda.ellis@ecs4kids.org::4a7347ff-c2fa-4361-a7c7-7469d20712e4" providerId="AD" clId="Web-{99334437-C8C5-C623-A12F-8B64C01DBED2}" dt="2025-07-21T13:31:53.923" v="1102" actId="20577"/>
          <ac:graphicFrameMkLst>
            <pc:docMk/>
            <pc:sldMk cId="292005763" sldId="920"/>
            <ac:graphicFrameMk id="5" creationId="{438D0198-54A1-3728-24A2-E02287A506C6}"/>
          </ac:graphicFrameMkLst>
        </pc:graphicFrameChg>
      </pc:sldChg>
      <pc:sldChg chg="modSp add replId">
        <pc:chgData name="Shanda Ellis" userId="S::shanda.ellis@ecs4kids.org::4a7347ff-c2fa-4361-a7c7-7469d20712e4" providerId="AD" clId="Web-{99334437-C8C5-C623-A12F-8B64C01DBED2}" dt="2025-07-21T13:35:24.673" v="1260" actId="20577"/>
        <pc:sldMkLst>
          <pc:docMk/>
          <pc:sldMk cId="2545522508" sldId="921"/>
        </pc:sldMkLst>
        <pc:spChg chg="mod">
          <ac:chgData name="Shanda Ellis" userId="S::shanda.ellis@ecs4kids.org::4a7347ff-c2fa-4361-a7c7-7469d20712e4" providerId="AD" clId="Web-{99334437-C8C5-C623-A12F-8B64C01DBED2}" dt="2025-07-21T13:34:02.392" v="1126" actId="20577"/>
          <ac:spMkLst>
            <pc:docMk/>
            <pc:sldMk cId="2545522508" sldId="921"/>
            <ac:spMk id="2" creationId="{C75F351A-B8AB-2609-D6CB-8CDBE1C1C1EB}"/>
          </ac:spMkLst>
        </pc:spChg>
        <pc:graphicFrameChg chg="modGraphic">
          <ac:chgData name="Shanda Ellis" userId="S::shanda.ellis@ecs4kids.org::4a7347ff-c2fa-4361-a7c7-7469d20712e4" providerId="AD" clId="Web-{99334437-C8C5-C623-A12F-8B64C01DBED2}" dt="2025-07-21T13:35:24.673" v="1260" actId="20577"/>
          <ac:graphicFrameMkLst>
            <pc:docMk/>
            <pc:sldMk cId="2545522508" sldId="921"/>
            <ac:graphicFrameMk id="5" creationId="{7652289E-65A0-0A0E-0CCE-E6B57789008C}"/>
          </ac:graphicFrameMkLst>
        </pc:graphicFrameChg>
      </pc:sldChg>
    </pc:docChg>
  </pc:docChgLst>
  <pc:docChgLst>
    <pc:chgData name="Amanda Griffis" userId="S::amanda.griffis@ecs4kids.org::4edc8735-28ac-4fc8-b24d-08f2893a0da8" providerId="AD" clId="Web-{7CA160A4-D1F9-2E44-2987-737C04CE4EF5}"/>
    <pc:docChg chg="addSld delSld modSld">
      <pc:chgData name="Amanda Griffis" userId="S::amanda.griffis@ecs4kids.org::4edc8735-28ac-4fc8-b24d-08f2893a0da8" providerId="AD" clId="Web-{7CA160A4-D1F9-2E44-2987-737C04CE4EF5}" dt="2025-06-30T15:41:48.476" v="720" actId="20577"/>
      <pc:docMkLst>
        <pc:docMk/>
      </pc:docMkLst>
      <pc:sldChg chg="addSp modSp">
        <pc:chgData name="Amanda Griffis" userId="S::amanda.griffis@ecs4kids.org::4edc8735-28ac-4fc8-b24d-08f2893a0da8" providerId="AD" clId="Web-{7CA160A4-D1F9-2E44-2987-737C04CE4EF5}" dt="2025-06-30T14:02:29.374" v="109" actId="1076"/>
        <pc:sldMkLst>
          <pc:docMk/>
          <pc:sldMk cId="1242712993" sldId="824"/>
        </pc:sldMkLst>
        <pc:spChg chg="mod">
          <ac:chgData name="Amanda Griffis" userId="S::amanda.griffis@ecs4kids.org::4edc8735-28ac-4fc8-b24d-08f2893a0da8" providerId="AD" clId="Web-{7CA160A4-D1F9-2E44-2987-737C04CE4EF5}" dt="2025-06-30T14:02:09.342" v="104" actId="14100"/>
          <ac:spMkLst>
            <pc:docMk/>
            <pc:sldMk cId="1242712993" sldId="824"/>
            <ac:spMk id="2" creationId="{D0E91A7C-E1CA-9928-A6D1-32D2FD1CF540}"/>
          </ac:spMkLst>
        </pc:spChg>
        <pc:spChg chg="add mod">
          <ac:chgData name="Amanda Griffis" userId="S::amanda.griffis@ecs4kids.org::4edc8735-28ac-4fc8-b24d-08f2893a0da8" providerId="AD" clId="Web-{7CA160A4-D1F9-2E44-2987-737C04CE4EF5}" dt="2025-06-30T14:02:27.999" v="108" actId="1076"/>
          <ac:spMkLst>
            <pc:docMk/>
            <pc:sldMk cId="1242712993" sldId="824"/>
            <ac:spMk id="5" creationId="{9D15D831-D0FD-F958-8930-514B6BE00BCC}"/>
          </ac:spMkLst>
        </pc:spChg>
        <pc:picChg chg="mod">
          <ac:chgData name="Amanda Griffis" userId="S::amanda.griffis@ecs4kids.org::4edc8735-28ac-4fc8-b24d-08f2893a0da8" providerId="AD" clId="Web-{7CA160A4-D1F9-2E44-2987-737C04CE4EF5}" dt="2025-06-30T14:02:29.374" v="109" actId="1076"/>
          <ac:picMkLst>
            <pc:docMk/>
            <pc:sldMk cId="1242712993" sldId="824"/>
            <ac:picMk id="8" creationId="{C03DA4FF-85AC-034C-CB22-F1D2A5422436}"/>
          </ac:picMkLst>
        </pc:picChg>
      </pc:sldChg>
      <pc:sldChg chg="del">
        <pc:chgData name="Amanda Griffis" userId="S::amanda.griffis@ecs4kids.org::4edc8735-28ac-4fc8-b24d-08f2893a0da8" providerId="AD" clId="Web-{7CA160A4-D1F9-2E44-2987-737C04CE4EF5}" dt="2025-06-30T13:57:18.127" v="1"/>
        <pc:sldMkLst>
          <pc:docMk/>
          <pc:sldMk cId="3693621174" sldId="867"/>
        </pc:sldMkLst>
      </pc:sldChg>
      <pc:sldChg chg="del">
        <pc:chgData name="Amanda Griffis" userId="S::amanda.griffis@ecs4kids.org::4edc8735-28ac-4fc8-b24d-08f2893a0da8" providerId="AD" clId="Web-{7CA160A4-D1F9-2E44-2987-737C04CE4EF5}" dt="2025-06-30T13:57:07.080" v="0"/>
        <pc:sldMkLst>
          <pc:docMk/>
          <pc:sldMk cId="2632429654" sldId="887"/>
        </pc:sldMkLst>
      </pc:sldChg>
      <pc:sldChg chg="modSp new">
        <pc:chgData name="Amanda Griffis" userId="S::amanda.griffis@ecs4kids.org::4edc8735-28ac-4fc8-b24d-08f2893a0da8" providerId="AD" clId="Web-{7CA160A4-D1F9-2E44-2987-737C04CE4EF5}" dt="2025-06-30T14:05:04.427" v="407" actId="20577"/>
        <pc:sldMkLst>
          <pc:docMk/>
          <pc:sldMk cId="1586462605" sldId="910"/>
        </pc:sldMkLst>
        <pc:spChg chg="mod">
          <ac:chgData name="Amanda Griffis" userId="S::amanda.griffis@ecs4kids.org::4edc8735-28ac-4fc8-b24d-08f2893a0da8" providerId="AD" clId="Web-{7CA160A4-D1F9-2E44-2987-737C04CE4EF5}" dt="2025-06-30T14:03:12.219" v="153" actId="20577"/>
          <ac:spMkLst>
            <pc:docMk/>
            <pc:sldMk cId="1586462605" sldId="910"/>
            <ac:spMk id="2" creationId="{89BD2BF5-B72F-7CB2-1CFB-2D2E57793180}"/>
          </ac:spMkLst>
        </pc:spChg>
        <pc:spChg chg="mod">
          <ac:chgData name="Amanda Griffis" userId="S::amanda.griffis@ecs4kids.org::4edc8735-28ac-4fc8-b24d-08f2893a0da8" providerId="AD" clId="Web-{7CA160A4-D1F9-2E44-2987-737C04CE4EF5}" dt="2025-06-30T14:05:04.427" v="407" actId="20577"/>
          <ac:spMkLst>
            <pc:docMk/>
            <pc:sldMk cId="1586462605" sldId="910"/>
            <ac:spMk id="3" creationId="{283F7408-38C6-63C5-8552-CEFE421D0DF3}"/>
          </ac:spMkLst>
        </pc:spChg>
      </pc:sldChg>
      <pc:sldChg chg="addSp modSp new">
        <pc:chgData name="Amanda Griffis" userId="S::amanda.griffis@ecs4kids.org::4edc8735-28ac-4fc8-b24d-08f2893a0da8" providerId="AD" clId="Web-{7CA160A4-D1F9-2E44-2987-737C04CE4EF5}" dt="2025-06-30T14:41:12.082" v="446" actId="1076"/>
        <pc:sldMkLst>
          <pc:docMk/>
          <pc:sldMk cId="45269338" sldId="911"/>
        </pc:sldMkLst>
        <pc:spChg chg="mod">
          <ac:chgData name="Amanda Griffis" userId="S::amanda.griffis@ecs4kids.org::4edc8735-28ac-4fc8-b24d-08f2893a0da8" providerId="AD" clId="Web-{7CA160A4-D1F9-2E44-2987-737C04CE4EF5}" dt="2025-06-30T14:37:46.871" v="437" actId="14100"/>
          <ac:spMkLst>
            <pc:docMk/>
            <pc:sldMk cId="45269338" sldId="911"/>
            <ac:spMk id="2" creationId="{21847065-2752-D326-5B76-A6A182BA3818}"/>
          </ac:spMkLst>
        </pc:spChg>
        <pc:spChg chg="mod">
          <ac:chgData name="Amanda Griffis" userId="S::amanda.griffis@ecs4kids.org::4edc8735-28ac-4fc8-b24d-08f2893a0da8" providerId="AD" clId="Web-{7CA160A4-D1F9-2E44-2987-737C04CE4EF5}" dt="2025-06-30T14:41:12.082" v="446" actId="1076"/>
          <ac:spMkLst>
            <pc:docMk/>
            <pc:sldMk cId="45269338" sldId="911"/>
            <ac:spMk id="3" creationId="{9DD8D03C-FC97-2039-0B79-BD6BC4181D22}"/>
          </ac:spMkLst>
        </pc:spChg>
        <pc:picChg chg="add mod">
          <ac:chgData name="Amanda Griffis" userId="S::amanda.griffis@ecs4kids.org::4edc8735-28ac-4fc8-b24d-08f2893a0da8" providerId="AD" clId="Web-{7CA160A4-D1F9-2E44-2987-737C04CE4EF5}" dt="2025-06-30T14:40:52.363" v="443" actId="1076"/>
          <ac:picMkLst>
            <pc:docMk/>
            <pc:sldMk cId="45269338" sldId="911"/>
            <ac:picMk id="4" creationId="{5FCF8F0A-DCDF-C108-139C-B86937C4600F}"/>
          </ac:picMkLst>
        </pc:picChg>
      </pc:sldChg>
      <pc:sldChg chg="addSp modSp new">
        <pc:chgData name="Amanda Griffis" userId="S::amanda.griffis@ecs4kids.org::4edc8735-28ac-4fc8-b24d-08f2893a0da8" providerId="AD" clId="Web-{7CA160A4-D1F9-2E44-2987-737C04CE4EF5}" dt="2025-06-30T14:45:29.217" v="580" actId="14100"/>
        <pc:sldMkLst>
          <pc:docMk/>
          <pc:sldMk cId="1611187968" sldId="912"/>
        </pc:sldMkLst>
        <pc:spChg chg="mod">
          <ac:chgData name="Amanda Griffis" userId="S::amanda.griffis@ecs4kids.org::4edc8735-28ac-4fc8-b24d-08f2893a0da8" providerId="AD" clId="Web-{7CA160A4-D1F9-2E44-2987-737C04CE4EF5}" dt="2025-06-30T14:44:20.308" v="463" actId="14100"/>
          <ac:spMkLst>
            <pc:docMk/>
            <pc:sldMk cId="1611187968" sldId="912"/>
            <ac:spMk id="2" creationId="{57E76ED3-EE53-F4C4-C64A-B7BBF0EC22CF}"/>
          </ac:spMkLst>
        </pc:spChg>
        <pc:spChg chg="mod">
          <ac:chgData name="Amanda Griffis" userId="S::amanda.griffis@ecs4kids.org::4edc8735-28ac-4fc8-b24d-08f2893a0da8" providerId="AD" clId="Web-{7CA160A4-D1F9-2E44-2987-737C04CE4EF5}" dt="2025-06-30T14:45:29.217" v="580" actId="14100"/>
          <ac:spMkLst>
            <pc:docMk/>
            <pc:sldMk cId="1611187968" sldId="912"/>
            <ac:spMk id="3" creationId="{F719EF6A-E686-A497-4340-CFAEFE2B0680}"/>
          </ac:spMkLst>
        </pc:spChg>
      </pc:sldChg>
      <pc:sldChg chg="addSp delSp modSp new">
        <pc:chgData name="Amanda Griffis" userId="S::amanda.griffis@ecs4kids.org::4edc8735-28ac-4fc8-b24d-08f2893a0da8" providerId="AD" clId="Web-{7CA160A4-D1F9-2E44-2987-737C04CE4EF5}" dt="2025-06-30T15:41:48.476" v="720" actId="20577"/>
        <pc:sldMkLst>
          <pc:docMk/>
          <pc:sldMk cId="340958894" sldId="913"/>
        </pc:sldMkLst>
        <pc:spChg chg="mod">
          <ac:chgData name="Amanda Griffis" userId="S::amanda.griffis@ecs4kids.org::4edc8735-28ac-4fc8-b24d-08f2893a0da8" providerId="AD" clId="Web-{7CA160A4-D1F9-2E44-2987-737C04CE4EF5}" dt="2025-06-30T15:39:59.316" v="593" actId="20577"/>
          <ac:spMkLst>
            <pc:docMk/>
            <pc:sldMk cId="340958894" sldId="913"/>
            <ac:spMk id="2" creationId="{1DB5C0FC-169A-D118-5DCE-E16169B4E10F}"/>
          </ac:spMkLst>
        </pc:spChg>
        <pc:spChg chg="add mod">
          <ac:chgData name="Amanda Griffis" userId="S::amanda.griffis@ecs4kids.org::4edc8735-28ac-4fc8-b24d-08f2893a0da8" providerId="AD" clId="Web-{7CA160A4-D1F9-2E44-2987-737C04CE4EF5}" dt="2025-06-30T15:41:48.476" v="720" actId="20577"/>
          <ac:spMkLst>
            <pc:docMk/>
            <pc:sldMk cId="340958894" sldId="913"/>
            <ac:spMk id="5" creationId="{490BA728-7B90-E547-B5A1-BEA759CA041C}"/>
          </ac:spMkLst>
        </pc:spChg>
        <pc:spChg chg="add mod">
          <ac:chgData name="Amanda Griffis" userId="S::amanda.griffis@ecs4kids.org::4edc8735-28ac-4fc8-b24d-08f2893a0da8" providerId="AD" clId="Web-{7CA160A4-D1F9-2E44-2987-737C04CE4EF5}" dt="2025-06-30T15:41:37.257" v="712" actId="20577"/>
          <ac:spMkLst>
            <pc:docMk/>
            <pc:sldMk cId="340958894" sldId="913"/>
            <ac:spMk id="6" creationId="{B31B45BB-4F99-7C8E-044F-F2D39F8504A3}"/>
          </ac:spMkLst>
        </pc:spChg>
        <pc:picChg chg="add mod ord">
          <ac:chgData name="Amanda Griffis" userId="S::amanda.griffis@ecs4kids.org::4edc8735-28ac-4fc8-b24d-08f2893a0da8" providerId="AD" clId="Web-{7CA160A4-D1F9-2E44-2987-737C04CE4EF5}" dt="2025-06-30T15:39:39.378" v="591"/>
          <ac:picMkLst>
            <pc:docMk/>
            <pc:sldMk cId="340958894" sldId="913"/>
            <ac:picMk id="4" creationId="{4719E585-5175-5D65-5CD9-07A4E9FB690E}"/>
          </ac:picMkLst>
        </pc:picChg>
      </pc:sldChg>
    </pc:docChg>
  </pc:docChgLst>
  <pc:docChgLst>
    <pc:chgData name="Shivaughn Williams" userId="S::shivaughn.williams@ecs4kids.org::f3abef8c-ab46-40d1-acdc-78ee3b32d945" providerId="AD" clId="Web-{F2B95BEA-B7A0-808D-04F7-ECBDAB4F3D27}"/>
    <pc:docChg chg="addSld delSld modSld sldOrd">
      <pc:chgData name="Shivaughn Williams" userId="S::shivaughn.williams@ecs4kids.org::f3abef8c-ab46-40d1-acdc-78ee3b32d945" providerId="AD" clId="Web-{F2B95BEA-B7A0-808D-04F7-ECBDAB4F3D27}" dt="2025-07-18T18:36:29.291" v="902" actId="20577"/>
      <pc:docMkLst>
        <pc:docMk/>
      </pc:docMkLst>
      <pc:sldChg chg="addSp delSp modSp add del mod modClrScheme chgLayout">
        <pc:chgData name="Shivaughn Williams" userId="S::shivaughn.williams@ecs4kids.org::f3abef8c-ab46-40d1-acdc-78ee3b32d945" providerId="AD" clId="Web-{F2B95BEA-B7A0-808D-04F7-ECBDAB4F3D27}" dt="2025-07-18T17:37:44.272" v="613" actId="1076"/>
        <pc:sldMkLst>
          <pc:docMk/>
          <pc:sldMk cId="3864214645" sldId="262"/>
        </pc:sldMkLst>
        <pc:spChg chg="add mod">
          <ac:chgData name="Shivaughn Williams" userId="S::shivaughn.williams@ecs4kids.org::f3abef8c-ab46-40d1-acdc-78ee3b32d945" providerId="AD" clId="Web-{F2B95BEA-B7A0-808D-04F7-ECBDAB4F3D27}" dt="2025-07-18T17:27:13.794" v="443" actId="20577"/>
          <ac:spMkLst>
            <pc:docMk/>
            <pc:sldMk cId="3864214645" sldId="262"/>
            <ac:spMk id="2" creationId="{0EBF9AA3-0184-A664-8D19-A4BFB250DD94}"/>
          </ac:spMkLst>
        </pc:spChg>
        <pc:spChg chg="mod ord">
          <ac:chgData name="Shivaughn Williams" userId="S::shivaughn.williams@ecs4kids.org::f3abef8c-ab46-40d1-acdc-78ee3b32d945" providerId="AD" clId="Web-{F2B95BEA-B7A0-808D-04F7-ECBDAB4F3D27}" dt="2025-07-18T17:37:44.272" v="613" actId="1076"/>
          <ac:spMkLst>
            <pc:docMk/>
            <pc:sldMk cId="3864214645" sldId="262"/>
            <ac:spMk id="5" creationId="{AF77DC54-B114-F009-CCBF-5DA2B031E189}"/>
          </ac:spMkLst>
        </pc:spChg>
      </pc:sldChg>
      <pc:sldChg chg="modSp add del">
        <pc:chgData name="Shivaughn Williams" userId="S::shivaughn.williams@ecs4kids.org::f3abef8c-ab46-40d1-acdc-78ee3b32d945" providerId="AD" clId="Web-{F2B95BEA-B7A0-808D-04F7-ECBDAB4F3D27}" dt="2025-07-18T17:51:27.924" v="738" actId="14100"/>
        <pc:sldMkLst>
          <pc:docMk/>
          <pc:sldMk cId="1830863910" sldId="265"/>
        </pc:sldMkLst>
        <pc:spChg chg="mod">
          <ac:chgData name="Shivaughn Williams" userId="S::shivaughn.williams@ecs4kids.org::f3abef8c-ab46-40d1-acdc-78ee3b32d945" providerId="AD" clId="Web-{F2B95BEA-B7A0-808D-04F7-ECBDAB4F3D27}" dt="2025-07-18T17:51:27.924" v="738" actId="14100"/>
          <ac:spMkLst>
            <pc:docMk/>
            <pc:sldMk cId="1830863910" sldId="265"/>
            <ac:spMk id="3" creationId="{E6724396-2E9F-2AFF-9258-A4325DA299F6}"/>
          </ac:spMkLst>
        </pc:spChg>
        <pc:spChg chg="mod">
          <ac:chgData name="Shivaughn Williams" userId="S::shivaughn.williams@ecs4kids.org::f3abef8c-ab46-40d1-acdc-78ee3b32d945" providerId="AD" clId="Web-{F2B95BEA-B7A0-808D-04F7-ECBDAB4F3D27}" dt="2025-07-18T17:51:18.612" v="737" actId="20577"/>
          <ac:spMkLst>
            <pc:docMk/>
            <pc:sldMk cId="1830863910" sldId="265"/>
            <ac:spMk id="4" creationId="{D983E486-9D8F-6851-2896-12397BF68218}"/>
          </ac:spMkLst>
        </pc:spChg>
      </pc:sldChg>
      <pc:sldChg chg="modSp add del">
        <pc:chgData name="Shivaughn Williams" userId="S::shivaughn.williams@ecs4kids.org::f3abef8c-ab46-40d1-acdc-78ee3b32d945" providerId="AD" clId="Web-{F2B95BEA-B7A0-808D-04F7-ECBDAB4F3D27}" dt="2025-07-18T17:50:48.393" v="722" actId="20577"/>
        <pc:sldMkLst>
          <pc:docMk/>
          <pc:sldMk cId="544551205" sldId="267"/>
        </pc:sldMkLst>
        <pc:spChg chg="mod">
          <ac:chgData name="Shivaughn Williams" userId="S::shivaughn.williams@ecs4kids.org::f3abef8c-ab46-40d1-acdc-78ee3b32d945" providerId="AD" clId="Web-{F2B95BEA-B7A0-808D-04F7-ECBDAB4F3D27}" dt="2025-07-18T17:48:30.125" v="704" actId="20577"/>
          <ac:spMkLst>
            <pc:docMk/>
            <pc:sldMk cId="544551205" sldId="267"/>
            <ac:spMk id="7" creationId="{9772CDCD-712C-1506-77B5-3B5FF0653FB5}"/>
          </ac:spMkLst>
        </pc:spChg>
        <pc:spChg chg="mod">
          <ac:chgData name="Shivaughn Williams" userId="S::shivaughn.williams@ecs4kids.org::f3abef8c-ab46-40d1-acdc-78ee3b32d945" providerId="AD" clId="Web-{F2B95BEA-B7A0-808D-04F7-ECBDAB4F3D27}" dt="2025-07-18T17:50:48.393" v="722" actId="20577"/>
          <ac:spMkLst>
            <pc:docMk/>
            <pc:sldMk cId="544551205" sldId="267"/>
            <ac:spMk id="9" creationId="{5E9BFBE2-8D4C-A462-AC34-F0889B9EF6D6}"/>
          </ac:spMkLst>
        </pc:spChg>
        <pc:spChg chg="mod">
          <ac:chgData name="Shivaughn Williams" userId="S::shivaughn.williams@ecs4kids.org::f3abef8c-ab46-40d1-acdc-78ee3b32d945" providerId="AD" clId="Web-{F2B95BEA-B7A0-808D-04F7-ECBDAB4F3D27}" dt="2025-07-18T17:49:38.173" v="711" actId="20577"/>
          <ac:spMkLst>
            <pc:docMk/>
            <pc:sldMk cId="544551205" sldId="267"/>
            <ac:spMk id="12" creationId="{C63BAFA8-4A68-EAA3-5668-4AE20372A5BA}"/>
          </ac:spMkLst>
        </pc:spChg>
      </pc:sldChg>
      <pc:sldChg chg="del">
        <pc:chgData name="Shivaughn Williams" userId="S::shivaughn.williams@ecs4kids.org::f3abef8c-ab46-40d1-acdc-78ee3b32d945" providerId="AD" clId="Web-{F2B95BEA-B7A0-808D-04F7-ECBDAB4F3D27}" dt="2025-07-18T17:08:19.794" v="275"/>
        <pc:sldMkLst>
          <pc:docMk/>
          <pc:sldMk cId="4135532566" sldId="268"/>
        </pc:sldMkLst>
      </pc:sldChg>
      <pc:sldChg chg="del">
        <pc:chgData name="Shivaughn Williams" userId="S::shivaughn.williams@ecs4kids.org::f3abef8c-ab46-40d1-acdc-78ee3b32d945" providerId="AD" clId="Web-{F2B95BEA-B7A0-808D-04F7-ECBDAB4F3D27}" dt="2025-07-18T17:08:19.778" v="270"/>
        <pc:sldMkLst>
          <pc:docMk/>
          <pc:sldMk cId="2890749629" sldId="271"/>
        </pc:sldMkLst>
      </pc:sldChg>
      <pc:sldChg chg="addSp modSp add">
        <pc:chgData name="Shivaughn Williams" userId="S::shivaughn.williams@ecs4kids.org::f3abef8c-ab46-40d1-acdc-78ee3b32d945" providerId="AD" clId="Web-{F2B95BEA-B7A0-808D-04F7-ECBDAB4F3D27}" dt="2025-07-18T17:17:22.411" v="337" actId="20577"/>
        <pc:sldMkLst>
          <pc:docMk/>
          <pc:sldMk cId="2063693128" sldId="272"/>
        </pc:sldMkLst>
        <pc:spChg chg="mod">
          <ac:chgData name="Shivaughn Williams" userId="S::shivaughn.williams@ecs4kids.org::f3abef8c-ab46-40d1-acdc-78ee3b32d945" providerId="AD" clId="Web-{F2B95BEA-B7A0-808D-04F7-ECBDAB4F3D27}" dt="2025-07-18T17:17:22.411" v="337" actId="20577"/>
          <ac:spMkLst>
            <pc:docMk/>
            <pc:sldMk cId="2063693128" sldId="272"/>
            <ac:spMk id="3" creationId="{D153D1D3-5EA2-264B-7011-A8DFAB598181}"/>
          </ac:spMkLst>
        </pc:spChg>
        <pc:spChg chg="mod">
          <ac:chgData name="Shivaughn Williams" userId="S::shivaughn.williams@ecs4kids.org::f3abef8c-ab46-40d1-acdc-78ee3b32d945" providerId="AD" clId="Web-{F2B95BEA-B7A0-808D-04F7-ECBDAB4F3D27}" dt="2025-07-18T17:17:01.473" v="334" actId="20577"/>
          <ac:spMkLst>
            <pc:docMk/>
            <pc:sldMk cId="2063693128" sldId="272"/>
            <ac:spMk id="4" creationId="{560D157E-48DF-BF63-173F-7FF652A38667}"/>
          </ac:spMkLst>
        </pc:spChg>
        <pc:picChg chg="add">
          <ac:chgData name="Shivaughn Williams" userId="S::shivaughn.williams@ecs4kids.org::f3abef8c-ab46-40d1-acdc-78ee3b32d945" providerId="AD" clId="Web-{F2B95BEA-B7A0-808D-04F7-ECBDAB4F3D27}" dt="2025-07-18T17:10:39.890" v="286"/>
          <ac:picMkLst>
            <pc:docMk/>
            <pc:sldMk cId="2063693128" sldId="272"/>
            <ac:picMk id="5" creationId="{9AED95FC-413E-0BFC-ACF6-C1D0BBB16FF0}"/>
          </ac:picMkLst>
        </pc:picChg>
      </pc:sldChg>
      <pc:sldChg chg="addSp delSp modSp add mod setBg modClrScheme delDesignElem chgLayout">
        <pc:chgData name="Shivaughn Williams" userId="S::shivaughn.williams@ecs4kids.org::f3abef8c-ab46-40d1-acdc-78ee3b32d945" providerId="AD" clId="Web-{F2B95BEA-B7A0-808D-04F7-ECBDAB4F3D27}" dt="2025-07-18T17:18:32.850" v="347" actId="14100"/>
        <pc:sldMkLst>
          <pc:docMk/>
          <pc:sldMk cId="878976727" sldId="275"/>
        </pc:sldMkLst>
        <pc:spChg chg="mod ord">
          <ac:chgData name="Shivaughn Williams" userId="S::shivaughn.williams@ecs4kids.org::f3abef8c-ab46-40d1-acdc-78ee3b32d945" providerId="AD" clId="Web-{F2B95BEA-B7A0-808D-04F7-ECBDAB4F3D27}" dt="2025-07-18T17:18:32.850" v="347" actId="14100"/>
          <ac:spMkLst>
            <pc:docMk/>
            <pc:sldMk cId="878976727" sldId="275"/>
            <ac:spMk id="5" creationId="{7BDB0319-38E9-787A-5E31-327F66AAD7DA}"/>
          </ac:spMkLst>
        </pc:spChg>
        <pc:spChg chg="mod">
          <ac:chgData name="Shivaughn Williams" userId="S::shivaughn.williams@ecs4kids.org::f3abef8c-ab46-40d1-acdc-78ee3b32d945" providerId="AD" clId="Web-{F2B95BEA-B7A0-808D-04F7-ECBDAB4F3D27}" dt="2025-07-18T17:14:16.830" v="313" actId="1076"/>
          <ac:spMkLst>
            <pc:docMk/>
            <pc:sldMk cId="878976727" sldId="275"/>
            <ac:spMk id="6" creationId="{9ED5C4E7-A0B3-118A-0D21-ACEA033FFB79}"/>
          </ac:spMkLst>
        </pc:spChg>
      </pc:sldChg>
      <pc:sldChg chg="addSp delSp modSp add del">
        <pc:chgData name="Shivaughn Williams" userId="S::shivaughn.williams@ecs4kids.org::f3abef8c-ab46-40d1-acdc-78ee3b32d945" providerId="AD" clId="Web-{F2B95BEA-B7A0-808D-04F7-ECBDAB4F3D27}" dt="2025-07-18T17:06:08.308" v="264"/>
        <pc:sldMkLst>
          <pc:docMk/>
          <pc:sldMk cId="2364197323" sldId="546"/>
        </pc:sldMkLst>
        <pc:spChg chg="mod">
          <ac:chgData name="Shivaughn Williams" userId="S::shivaughn.williams@ecs4kids.org::f3abef8c-ab46-40d1-acdc-78ee3b32d945" providerId="AD" clId="Web-{F2B95BEA-B7A0-808D-04F7-ECBDAB4F3D27}" dt="2025-07-18T16:54:51.501" v="64" actId="20577"/>
          <ac:spMkLst>
            <pc:docMk/>
            <pc:sldMk cId="2364197323" sldId="546"/>
            <ac:spMk id="3" creationId="{00000000-0000-0000-0000-000000000000}"/>
          </ac:spMkLst>
        </pc:spChg>
        <pc:picChg chg="add">
          <ac:chgData name="Shivaughn Williams" userId="S::shivaughn.williams@ecs4kids.org::f3abef8c-ab46-40d1-acdc-78ee3b32d945" providerId="AD" clId="Web-{F2B95BEA-B7A0-808D-04F7-ECBDAB4F3D27}" dt="2025-07-18T17:06:08.308" v="264"/>
          <ac:picMkLst>
            <pc:docMk/>
            <pc:sldMk cId="2364197323" sldId="546"/>
            <ac:picMk id="4" creationId="{D1BE9E71-0B09-FED8-B96E-9F3CC9BE4681}"/>
          </ac:picMkLst>
        </pc:picChg>
      </pc:sldChg>
      <pc:sldChg chg="modSp">
        <pc:chgData name="Shivaughn Williams" userId="S::shivaughn.williams@ecs4kids.org::f3abef8c-ab46-40d1-acdc-78ee3b32d945" providerId="AD" clId="Web-{F2B95BEA-B7A0-808D-04F7-ECBDAB4F3D27}" dt="2025-07-18T16:58:12.770" v="79" actId="20577"/>
        <pc:sldMkLst>
          <pc:docMk/>
          <pc:sldMk cId="355936076" sldId="547"/>
        </pc:sldMkLst>
        <pc:spChg chg="mod">
          <ac:chgData name="Shivaughn Williams" userId="S::shivaughn.williams@ecs4kids.org::f3abef8c-ab46-40d1-acdc-78ee3b32d945" providerId="AD" clId="Web-{F2B95BEA-B7A0-808D-04F7-ECBDAB4F3D27}" dt="2025-07-18T16:58:12.770" v="79" actId="20577"/>
          <ac:spMkLst>
            <pc:docMk/>
            <pc:sldMk cId="355936076" sldId="547"/>
            <ac:spMk id="3" creationId="{00000000-0000-0000-0000-000000000000}"/>
          </ac:spMkLst>
        </pc:spChg>
      </pc:sldChg>
      <pc:sldChg chg="addSp delSp modSp add ord">
        <pc:chgData name="Shivaughn Williams" userId="S::shivaughn.williams@ecs4kids.org::f3abef8c-ab46-40d1-acdc-78ee3b32d945" providerId="AD" clId="Web-{F2B95BEA-B7A0-808D-04F7-ECBDAB4F3D27}" dt="2025-07-18T17:06:19.277" v="265"/>
        <pc:sldMkLst>
          <pc:docMk/>
          <pc:sldMk cId="1535385759" sldId="554"/>
        </pc:sldMkLst>
        <pc:spChg chg="mod">
          <ac:chgData name="Shivaughn Williams" userId="S::shivaughn.williams@ecs4kids.org::f3abef8c-ab46-40d1-acdc-78ee3b32d945" providerId="AD" clId="Web-{F2B95BEA-B7A0-808D-04F7-ECBDAB4F3D27}" dt="2025-07-18T16:59:14.380" v="94" actId="20577"/>
          <ac:spMkLst>
            <pc:docMk/>
            <pc:sldMk cId="1535385759" sldId="554"/>
            <ac:spMk id="2" creationId="{00000000-0000-0000-0000-000000000000}"/>
          </ac:spMkLst>
        </pc:spChg>
        <pc:spChg chg="mod">
          <ac:chgData name="Shivaughn Williams" userId="S::shivaughn.williams@ecs4kids.org::f3abef8c-ab46-40d1-acdc-78ee3b32d945" providerId="AD" clId="Web-{F2B95BEA-B7A0-808D-04F7-ECBDAB4F3D27}" dt="2025-07-18T17:05:24.823" v="257" actId="1076"/>
          <ac:spMkLst>
            <pc:docMk/>
            <pc:sldMk cId="1535385759" sldId="554"/>
            <ac:spMk id="3" creationId="{00000000-0000-0000-0000-000000000000}"/>
          </ac:spMkLst>
        </pc:spChg>
        <pc:picChg chg="add mod">
          <ac:chgData name="Shivaughn Williams" userId="S::shivaughn.williams@ecs4kids.org::f3abef8c-ab46-40d1-acdc-78ee3b32d945" providerId="AD" clId="Web-{F2B95BEA-B7A0-808D-04F7-ECBDAB4F3D27}" dt="2025-07-18T17:06:01.401" v="262" actId="1076"/>
          <ac:picMkLst>
            <pc:docMk/>
            <pc:sldMk cId="1535385759" sldId="554"/>
            <ac:picMk id="6" creationId="{18F4422C-86A2-E315-40F3-4F40485121E6}"/>
          </ac:picMkLst>
        </pc:picChg>
        <pc:picChg chg="mod">
          <ac:chgData name="Shivaughn Williams" userId="S::shivaughn.williams@ecs4kids.org::f3abef8c-ab46-40d1-acdc-78ee3b32d945" providerId="AD" clId="Web-{F2B95BEA-B7A0-808D-04F7-ECBDAB4F3D27}" dt="2025-07-18T17:05:29.120" v="258" actId="1076"/>
          <ac:picMkLst>
            <pc:docMk/>
            <pc:sldMk cId="1535385759" sldId="554"/>
            <ac:picMk id="1028" creationId="{FA8A2E88-419C-4F3B-7B39-634DF579F8F5}"/>
          </ac:picMkLst>
        </pc:picChg>
      </pc:sldChg>
      <pc:sldChg chg="del">
        <pc:chgData name="Shivaughn Williams" userId="S::shivaughn.williams@ecs4kids.org::f3abef8c-ab46-40d1-acdc-78ee3b32d945" providerId="AD" clId="Web-{F2B95BEA-B7A0-808D-04F7-ECBDAB4F3D27}" dt="2025-07-18T16:48:16.730" v="12"/>
        <pc:sldMkLst>
          <pc:docMk/>
          <pc:sldMk cId="1866771577" sldId="576"/>
        </pc:sldMkLst>
      </pc:sldChg>
      <pc:sldChg chg="ord">
        <pc:chgData name="Shivaughn Williams" userId="S::shivaughn.williams@ecs4kids.org::f3abef8c-ab46-40d1-acdc-78ee3b32d945" providerId="AD" clId="Web-{F2B95BEA-B7A0-808D-04F7-ECBDAB4F3D27}" dt="2025-07-18T16:42:22.725" v="10"/>
        <pc:sldMkLst>
          <pc:docMk/>
          <pc:sldMk cId="3427614637" sldId="617"/>
        </pc:sldMkLst>
      </pc:sldChg>
      <pc:sldChg chg="add del">
        <pc:chgData name="Shivaughn Williams" userId="S::shivaughn.williams@ecs4kids.org::f3abef8c-ab46-40d1-acdc-78ee3b32d945" providerId="AD" clId="Web-{F2B95BEA-B7A0-808D-04F7-ECBDAB4F3D27}" dt="2025-07-18T16:41:59.318" v="6"/>
        <pc:sldMkLst>
          <pc:docMk/>
          <pc:sldMk cId="276579716" sldId="700"/>
        </pc:sldMkLst>
      </pc:sldChg>
      <pc:sldChg chg="addSp modSp add">
        <pc:chgData name="Shivaughn Williams" userId="S::shivaughn.williams@ecs4kids.org::f3abef8c-ab46-40d1-acdc-78ee3b32d945" providerId="AD" clId="Web-{F2B95BEA-B7A0-808D-04F7-ECBDAB4F3D27}" dt="2025-07-18T17:07:42.450" v="268" actId="20577"/>
        <pc:sldMkLst>
          <pc:docMk/>
          <pc:sldMk cId="1946617635" sldId="701"/>
        </pc:sldMkLst>
        <pc:spChg chg="mod">
          <ac:chgData name="Shivaughn Williams" userId="S::shivaughn.williams@ecs4kids.org::f3abef8c-ab46-40d1-acdc-78ee3b32d945" providerId="AD" clId="Web-{F2B95BEA-B7A0-808D-04F7-ECBDAB4F3D27}" dt="2025-07-18T17:07:42.450" v="268" actId="20577"/>
          <ac:spMkLst>
            <pc:docMk/>
            <pc:sldMk cId="1946617635" sldId="701"/>
            <ac:spMk id="2" creationId="{11E9CA94-CD9E-E3CF-A9D3-99E1513CDD4A}"/>
          </ac:spMkLst>
        </pc:spChg>
        <pc:spChg chg="mod">
          <ac:chgData name="Shivaughn Williams" userId="S::shivaughn.williams@ecs4kids.org::f3abef8c-ab46-40d1-acdc-78ee3b32d945" providerId="AD" clId="Web-{F2B95BEA-B7A0-808D-04F7-ECBDAB4F3D27}" dt="2025-07-18T16:50:44.326" v="29" actId="20577"/>
          <ac:spMkLst>
            <pc:docMk/>
            <pc:sldMk cId="1946617635" sldId="701"/>
            <ac:spMk id="10" creationId="{23F294D9-337B-6309-1129-BEF8AFDE00B3}"/>
          </ac:spMkLst>
        </pc:spChg>
        <pc:picChg chg="add">
          <ac:chgData name="Shivaughn Williams" userId="S::shivaughn.williams@ecs4kids.org::f3abef8c-ab46-40d1-acdc-78ee3b32d945" providerId="AD" clId="Web-{F2B95BEA-B7A0-808D-04F7-ECBDAB4F3D27}" dt="2025-07-18T17:06:43.199" v="266"/>
          <ac:picMkLst>
            <pc:docMk/>
            <pc:sldMk cId="1946617635" sldId="701"/>
            <ac:picMk id="4" creationId="{F4CD5A53-B599-5FC9-145E-EADE7E17111E}"/>
          </ac:picMkLst>
        </pc:picChg>
      </pc:sldChg>
      <pc:sldChg chg="add">
        <pc:chgData name="Shivaughn Williams" userId="S::shivaughn.williams@ecs4kids.org::f3abef8c-ab46-40d1-acdc-78ee3b32d945" providerId="AD" clId="Web-{F2B95BEA-B7A0-808D-04F7-ECBDAB4F3D27}" dt="2025-07-18T16:41:59.475" v="8"/>
        <pc:sldMkLst>
          <pc:docMk/>
          <pc:sldMk cId="2461120228" sldId="702"/>
        </pc:sldMkLst>
      </pc:sldChg>
      <pc:sldChg chg="addSp modSp add">
        <pc:chgData name="Shivaughn Williams" userId="S::shivaughn.williams@ecs4kids.org::f3abef8c-ab46-40d1-acdc-78ee3b32d945" providerId="AD" clId="Web-{F2B95BEA-B7A0-808D-04F7-ECBDAB4F3D27}" dt="2025-07-18T17:07:30.231" v="267"/>
        <pc:sldMkLst>
          <pc:docMk/>
          <pc:sldMk cId="575098488" sldId="703"/>
        </pc:sldMkLst>
        <pc:spChg chg="mod">
          <ac:chgData name="Shivaughn Williams" userId="S::shivaughn.williams@ecs4kids.org::f3abef8c-ab46-40d1-acdc-78ee3b32d945" providerId="AD" clId="Web-{F2B95BEA-B7A0-808D-04F7-ECBDAB4F3D27}" dt="2025-07-18T16:52:10.108" v="32" actId="20577"/>
          <ac:spMkLst>
            <pc:docMk/>
            <pc:sldMk cId="575098488" sldId="703"/>
            <ac:spMk id="2" creationId="{11E9CA94-CD9E-E3CF-A9D3-99E1513CDD4A}"/>
          </ac:spMkLst>
        </pc:spChg>
        <pc:spChg chg="mod">
          <ac:chgData name="Shivaughn Williams" userId="S::shivaughn.williams@ecs4kids.org::f3abef8c-ab46-40d1-acdc-78ee3b32d945" providerId="AD" clId="Web-{F2B95BEA-B7A0-808D-04F7-ECBDAB4F3D27}" dt="2025-07-18T16:53:04.844" v="40" actId="20577"/>
          <ac:spMkLst>
            <pc:docMk/>
            <pc:sldMk cId="575098488" sldId="703"/>
            <ac:spMk id="10" creationId="{23F294D9-337B-6309-1129-BEF8AFDE00B3}"/>
          </ac:spMkLst>
        </pc:spChg>
        <pc:picChg chg="add">
          <ac:chgData name="Shivaughn Williams" userId="S::shivaughn.williams@ecs4kids.org::f3abef8c-ab46-40d1-acdc-78ee3b32d945" providerId="AD" clId="Web-{F2B95BEA-B7A0-808D-04F7-ECBDAB4F3D27}" dt="2025-07-18T17:07:30.231" v="267"/>
          <ac:picMkLst>
            <pc:docMk/>
            <pc:sldMk cId="575098488" sldId="703"/>
            <ac:picMk id="5" creationId="{F1EBCC5F-4DD5-8271-1DF7-6C902057FD5C}"/>
          </ac:picMkLst>
        </pc:picChg>
      </pc:sldChg>
      <pc:sldChg chg="del">
        <pc:chgData name="Shivaughn Williams" userId="S::shivaughn.williams@ecs4kids.org::f3abef8c-ab46-40d1-acdc-78ee3b32d945" providerId="AD" clId="Web-{F2B95BEA-B7A0-808D-04F7-ECBDAB4F3D27}" dt="2025-07-18T16:41:15.740" v="3"/>
        <pc:sldMkLst>
          <pc:docMk/>
          <pc:sldMk cId="63178975" sldId="704"/>
        </pc:sldMkLst>
      </pc:sldChg>
      <pc:sldChg chg="del">
        <pc:chgData name="Shivaughn Williams" userId="S::shivaughn.williams@ecs4kids.org::f3abef8c-ab46-40d1-acdc-78ee3b32d945" providerId="AD" clId="Web-{F2B95BEA-B7A0-808D-04F7-ECBDAB4F3D27}" dt="2025-07-18T16:41:15.724" v="2"/>
        <pc:sldMkLst>
          <pc:docMk/>
          <pc:sldMk cId="1282462382" sldId="705"/>
        </pc:sldMkLst>
      </pc:sldChg>
      <pc:sldChg chg="add del">
        <pc:chgData name="Shivaughn Williams" userId="S::shivaughn.williams@ecs4kids.org::f3abef8c-ab46-40d1-acdc-78ee3b32d945" providerId="AD" clId="Web-{F2B95BEA-B7A0-808D-04F7-ECBDAB4F3D27}" dt="2025-07-18T16:41:59.381" v="7"/>
        <pc:sldMkLst>
          <pc:docMk/>
          <pc:sldMk cId="1301427955" sldId="815"/>
        </pc:sldMkLst>
      </pc:sldChg>
      <pc:sldChg chg="add">
        <pc:chgData name="Shivaughn Williams" userId="S::shivaughn.williams@ecs4kids.org::f3abef8c-ab46-40d1-acdc-78ee3b32d945" providerId="AD" clId="Web-{F2B95BEA-B7A0-808D-04F7-ECBDAB4F3D27}" dt="2025-07-18T16:41:59.615" v="9"/>
        <pc:sldMkLst>
          <pc:docMk/>
          <pc:sldMk cId="3918774517" sldId="825"/>
        </pc:sldMkLst>
      </pc:sldChg>
      <pc:sldChg chg="del">
        <pc:chgData name="Shivaughn Williams" userId="S::shivaughn.williams@ecs4kids.org::f3abef8c-ab46-40d1-acdc-78ee3b32d945" providerId="AD" clId="Web-{F2B95BEA-B7A0-808D-04F7-ECBDAB4F3D27}" dt="2025-07-18T16:41:15.724" v="0"/>
        <pc:sldMkLst>
          <pc:docMk/>
          <pc:sldMk cId="3424027687" sldId="851"/>
        </pc:sldMkLst>
      </pc:sldChg>
      <pc:sldChg chg="del">
        <pc:chgData name="Shivaughn Williams" userId="S::shivaughn.williams@ecs4kids.org::f3abef8c-ab46-40d1-acdc-78ee3b32d945" providerId="AD" clId="Web-{F2B95BEA-B7A0-808D-04F7-ECBDAB4F3D27}" dt="2025-07-18T16:48:29.730" v="14"/>
        <pc:sldMkLst>
          <pc:docMk/>
          <pc:sldMk cId="4261523155" sldId="854"/>
        </pc:sldMkLst>
      </pc:sldChg>
      <pc:sldChg chg="add">
        <pc:chgData name="Shivaughn Williams" userId="S::shivaughn.williams@ecs4kids.org::f3abef8c-ab46-40d1-acdc-78ee3b32d945" providerId="AD" clId="Web-{F2B95BEA-B7A0-808D-04F7-ECBDAB4F3D27}" dt="2025-07-18T16:41:59.256" v="5"/>
        <pc:sldMkLst>
          <pc:docMk/>
          <pc:sldMk cId="350776875" sldId="876"/>
        </pc:sldMkLst>
      </pc:sldChg>
      <pc:sldChg chg="del">
        <pc:chgData name="Shivaughn Williams" userId="S::shivaughn.williams@ecs4kids.org::f3abef8c-ab46-40d1-acdc-78ee3b32d945" providerId="AD" clId="Web-{F2B95BEA-B7A0-808D-04F7-ECBDAB4F3D27}" dt="2025-07-18T16:48:23.715" v="13"/>
        <pc:sldMkLst>
          <pc:docMk/>
          <pc:sldMk cId="198437663" sldId="894"/>
        </pc:sldMkLst>
      </pc:sldChg>
      <pc:sldChg chg="del">
        <pc:chgData name="Shivaughn Williams" userId="S::shivaughn.williams@ecs4kids.org::f3abef8c-ab46-40d1-acdc-78ee3b32d945" providerId="AD" clId="Web-{F2B95BEA-B7A0-808D-04F7-ECBDAB4F3D27}" dt="2025-07-18T17:08:19.778" v="272"/>
        <pc:sldMkLst>
          <pc:docMk/>
          <pc:sldMk cId="2977823828" sldId="895"/>
        </pc:sldMkLst>
      </pc:sldChg>
      <pc:sldChg chg="del">
        <pc:chgData name="Shivaughn Williams" userId="S::shivaughn.williams@ecs4kids.org::f3abef8c-ab46-40d1-acdc-78ee3b32d945" providerId="AD" clId="Web-{F2B95BEA-B7A0-808D-04F7-ECBDAB4F3D27}" dt="2025-07-18T17:08:19.794" v="274"/>
        <pc:sldMkLst>
          <pc:docMk/>
          <pc:sldMk cId="151857193" sldId="896"/>
        </pc:sldMkLst>
      </pc:sldChg>
      <pc:sldChg chg="modSp add del">
        <pc:chgData name="Shivaughn Williams" userId="S::shivaughn.williams@ecs4kids.org::f3abef8c-ab46-40d1-acdc-78ee3b32d945" providerId="AD" clId="Web-{F2B95BEA-B7A0-808D-04F7-ECBDAB4F3D27}" dt="2025-07-18T17:52:01.409" v="741"/>
        <pc:sldMkLst>
          <pc:docMk/>
          <pc:sldMk cId="3804125323" sldId="915"/>
        </pc:sldMkLst>
      </pc:sldChg>
      <pc:sldChg chg="addSp modSp add">
        <pc:chgData name="Shivaughn Williams" userId="S::shivaughn.williams@ecs4kids.org::f3abef8c-ab46-40d1-acdc-78ee3b32d945" providerId="AD" clId="Web-{F2B95BEA-B7A0-808D-04F7-ECBDAB4F3D27}" dt="2025-07-18T17:16:53.176" v="333" actId="14100"/>
        <pc:sldMkLst>
          <pc:docMk/>
          <pc:sldMk cId="1258832672" sldId="916"/>
        </pc:sldMkLst>
        <pc:spChg chg="mod">
          <ac:chgData name="Shivaughn Williams" userId="S::shivaughn.williams@ecs4kids.org::f3abef8c-ab46-40d1-acdc-78ee3b32d945" providerId="AD" clId="Web-{F2B95BEA-B7A0-808D-04F7-ECBDAB4F3D27}" dt="2025-07-18T17:16:43.942" v="331" actId="14100"/>
          <ac:spMkLst>
            <pc:docMk/>
            <pc:sldMk cId="1258832672" sldId="916"/>
            <ac:spMk id="3" creationId="{2987D313-7576-FC67-8F86-07AEE8466DB5}"/>
          </ac:spMkLst>
        </pc:spChg>
        <pc:spChg chg="mod">
          <ac:chgData name="Shivaughn Williams" userId="S::shivaughn.williams@ecs4kids.org::f3abef8c-ab46-40d1-acdc-78ee3b32d945" providerId="AD" clId="Web-{F2B95BEA-B7A0-808D-04F7-ECBDAB4F3D27}" dt="2025-07-18T17:16:31.020" v="329" actId="1076"/>
          <ac:spMkLst>
            <pc:docMk/>
            <pc:sldMk cId="1258832672" sldId="916"/>
            <ac:spMk id="4" creationId="{BD379ADD-2A4E-BBF8-D829-C1EDAFFB46D6}"/>
          </ac:spMkLst>
        </pc:spChg>
        <pc:picChg chg="add mod">
          <ac:chgData name="Shivaughn Williams" userId="S::shivaughn.williams@ecs4kids.org::f3abef8c-ab46-40d1-acdc-78ee3b32d945" providerId="AD" clId="Web-{F2B95BEA-B7A0-808D-04F7-ECBDAB4F3D27}" dt="2025-07-18T17:16:53.176" v="333" actId="14100"/>
          <ac:picMkLst>
            <pc:docMk/>
            <pc:sldMk cId="1258832672" sldId="916"/>
            <ac:picMk id="5" creationId="{4CD15D70-2EEE-54B6-1B70-733589790150}"/>
          </ac:picMkLst>
        </pc:picChg>
      </pc:sldChg>
      <pc:sldChg chg="addSp delSp modSp add">
        <pc:chgData name="Shivaughn Williams" userId="S::shivaughn.williams@ecs4kids.org::f3abef8c-ab46-40d1-acdc-78ee3b32d945" providerId="AD" clId="Web-{F2B95BEA-B7A0-808D-04F7-ECBDAB4F3D27}" dt="2025-07-18T17:47:05.733" v="698" actId="1076"/>
        <pc:sldMkLst>
          <pc:docMk/>
          <pc:sldMk cId="2977823828" sldId="917"/>
        </pc:sldMkLst>
        <pc:spChg chg="mod">
          <ac:chgData name="Shivaughn Williams" userId="S::shivaughn.williams@ecs4kids.org::f3abef8c-ab46-40d1-acdc-78ee3b32d945" providerId="AD" clId="Web-{F2B95BEA-B7A0-808D-04F7-ECBDAB4F3D27}" dt="2025-07-18T17:47:05.733" v="698" actId="1076"/>
          <ac:spMkLst>
            <pc:docMk/>
            <pc:sldMk cId="2977823828" sldId="917"/>
            <ac:spMk id="9" creationId="{04037B3E-46C7-76DD-7682-B5F613BD9D6B}"/>
          </ac:spMkLst>
        </pc:spChg>
        <pc:spChg chg="add mod">
          <ac:chgData name="Shivaughn Williams" userId="S::shivaughn.williams@ecs4kids.org::f3abef8c-ab46-40d1-acdc-78ee3b32d945" providerId="AD" clId="Web-{F2B95BEA-B7A0-808D-04F7-ECBDAB4F3D27}" dt="2025-07-18T17:47:00.202" v="697" actId="1076"/>
          <ac:spMkLst>
            <pc:docMk/>
            <pc:sldMk cId="2977823828" sldId="917"/>
            <ac:spMk id="13" creationId="{DA9086C3-CBD7-8A37-732E-69C4BE46DDD0}"/>
          </ac:spMkLst>
        </pc:spChg>
      </pc:sldChg>
      <pc:sldChg chg="modSp new">
        <pc:chgData name="Shivaughn Williams" userId="S::shivaughn.williams@ecs4kids.org::f3abef8c-ab46-40d1-acdc-78ee3b32d945" providerId="AD" clId="Web-{F2B95BEA-B7A0-808D-04F7-ECBDAB4F3D27}" dt="2025-07-18T18:36:29.291" v="902" actId="20577"/>
        <pc:sldMkLst>
          <pc:docMk/>
          <pc:sldMk cId="3195846459" sldId="918"/>
        </pc:sldMkLst>
        <pc:spChg chg="mod">
          <ac:chgData name="Shivaughn Williams" userId="S::shivaughn.williams@ecs4kids.org::f3abef8c-ab46-40d1-acdc-78ee3b32d945" providerId="AD" clId="Web-{F2B95BEA-B7A0-808D-04F7-ECBDAB4F3D27}" dt="2025-07-18T17:58:36.993" v="788" actId="20577"/>
          <ac:spMkLst>
            <pc:docMk/>
            <pc:sldMk cId="3195846459" sldId="918"/>
            <ac:spMk id="2" creationId="{5E9729BC-6CCC-6CDF-3957-6C9595D7C7E4}"/>
          </ac:spMkLst>
        </pc:spChg>
        <pc:spChg chg="mod">
          <ac:chgData name="Shivaughn Williams" userId="S::shivaughn.williams@ecs4kids.org::f3abef8c-ab46-40d1-acdc-78ee3b32d945" providerId="AD" clId="Web-{F2B95BEA-B7A0-808D-04F7-ECBDAB4F3D27}" dt="2025-07-18T18:36:29.291" v="902" actId="20577"/>
          <ac:spMkLst>
            <pc:docMk/>
            <pc:sldMk cId="3195846459" sldId="918"/>
            <ac:spMk id="3" creationId="{DDB2A847-696D-5E69-119D-CB3573ADCBA1}"/>
          </ac:spMkLst>
        </pc:spChg>
      </pc:sldChg>
    </pc:docChg>
  </pc:docChgLst>
  <pc:docChgLst>
    <pc:chgData name="Amanda Griffis" userId="S::amanda.griffis@ecs4kids.org::4edc8735-28ac-4fc8-b24d-08f2893a0da8" providerId="AD" clId="Web-{64764057-3903-52FD-0751-449580705B38}"/>
    <pc:docChg chg="modSld">
      <pc:chgData name="Amanda Griffis" userId="S::amanda.griffis@ecs4kids.org::4edc8735-28ac-4fc8-b24d-08f2893a0da8" providerId="AD" clId="Web-{64764057-3903-52FD-0751-449580705B38}" dt="2025-07-18T13:56:23.126" v="19" actId="20577"/>
      <pc:docMkLst>
        <pc:docMk/>
      </pc:docMkLst>
      <pc:sldChg chg="addSp delSp modSp">
        <pc:chgData name="Amanda Griffis" userId="S::amanda.griffis@ecs4kids.org::4edc8735-28ac-4fc8-b24d-08f2893a0da8" providerId="AD" clId="Web-{64764057-3903-52FD-0751-449580705B38}" dt="2025-07-18T13:56:23.126" v="19" actId="20577"/>
        <pc:sldMkLst>
          <pc:docMk/>
          <pc:sldMk cId="1611187968" sldId="912"/>
        </pc:sldMkLst>
        <pc:spChg chg="mod">
          <ac:chgData name="Amanda Griffis" userId="S::amanda.griffis@ecs4kids.org::4edc8735-28ac-4fc8-b24d-08f2893a0da8" providerId="AD" clId="Web-{64764057-3903-52FD-0751-449580705B38}" dt="2025-07-18T13:56:07.922" v="15" actId="1076"/>
          <ac:spMkLst>
            <pc:docMk/>
            <pc:sldMk cId="1611187968" sldId="912"/>
            <ac:spMk id="2" creationId="{57E76ED3-EE53-F4C4-C64A-B7BBF0EC22CF}"/>
          </ac:spMkLst>
        </pc:spChg>
        <pc:spChg chg="mod">
          <ac:chgData name="Amanda Griffis" userId="S::amanda.griffis@ecs4kids.org::4edc8735-28ac-4fc8-b24d-08f2893a0da8" providerId="AD" clId="Web-{64764057-3903-52FD-0751-449580705B38}" dt="2025-07-18T13:56:23.126" v="19" actId="20577"/>
          <ac:spMkLst>
            <pc:docMk/>
            <pc:sldMk cId="1611187968" sldId="912"/>
            <ac:spMk id="3" creationId="{F719EF6A-E686-A497-4340-CFAEFE2B0680}"/>
          </ac:spMkLst>
        </pc:spChg>
        <pc:picChg chg="add mod modCrop">
          <ac:chgData name="Amanda Griffis" userId="S::amanda.griffis@ecs4kids.org::4edc8735-28ac-4fc8-b24d-08f2893a0da8" providerId="AD" clId="Web-{64764057-3903-52FD-0751-449580705B38}" dt="2025-07-18T13:55:47.186" v="12" actId="1076"/>
          <ac:picMkLst>
            <pc:docMk/>
            <pc:sldMk cId="1611187968" sldId="912"/>
            <ac:picMk id="5" creationId="{DBB7704C-49F5-36C1-483C-C5C1078369E4}"/>
          </ac:picMkLst>
        </pc:picChg>
      </pc:sldChg>
    </pc:docChg>
  </pc:docChgLst>
  <pc:docChgLst>
    <pc:chgData name="Brittney Spangler" userId="a5a7c444-696d-413a-aa5e-01deb781f007" providerId="ADAL" clId="{84CED8C4-CA8A-45CF-912E-D08C82B682AA}"/>
    <pc:docChg chg="custSel modSld">
      <pc:chgData name="Brittney Spangler" userId="a5a7c444-696d-413a-aa5e-01deb781f007" providerId="ADAL" clId="{84CED8C4-CA8A-45CF-912E-D08C82B682AA}" dt="2025-07-22T12:53:35.599" v="22" actId="1076"/>
      <pc:docMkLst>
        <pc:docMk/>
      </pc:docMkLst>
      <pc:sldChg chg="modSp mod">
        <pc:chgData name="Brittney Spangler" userId="a5a7c444-696d-413a-aa5e-01deb781f007" providerId="ADAL" clId="{84CED8C4-CA8A-45CF-912E-D08C82B682AA}" dt="2025-07-22T12:25:36.305" v="0" actId="20577"/>
        <pc:sldMkLst>
          <pc:docMk/>
          <pc:sldMk cId="4218984608" sldId="257"/>
        </pc:sldMkLst>
        <pc:spChg chg="mod">
          <ac:chgData name="Brittney Spangler" userId="a5a7c444-696d-413a-aa5e-01deb781f007" providerId="ADAL" clId="{84CED8C4-CA8A-45CF-912E-D08C82B682AA}" dt="2025-07-22T12:25:36.305" v="0" actId="20577"/>
          <ac:spMkLst>
            <pc:docMk/>
            <pc:sldMk cId="4218984608" sldId="257"/>
            <ac:spMk id="342" creationId="{31784A98-4173-94F8-87F3-E6C0DCFEF817}"/>
          </ac:spMkLst>
        </pc:spChg>
      </pc:sldChg>
      <pc:sldChg chg="modSp">
        <pc:chgData name="Brittney Spangler" userId="a5a7c444-696d-413a-aa5e-01deb781f007" providerId="ADAL" clId="{84CED8C4-CA8A-45CF-912E-D08C82B682AA}" dt="2025-07-22T12:53:35.599" v="22" actId="1076"/>
        <pc:sldMkLst>
          <pc:docMk/>
          <pc:sldMk cId="355936076" sldId="547"/>
        </pc:sldMkLst>
        <pc:picChg chg="mod">
          <ac:chgData name="Brittney Spangler" userId="a5a7c444-696d-413a-aa5e-01deb781f007" providerId="ADAL" clId="{84CED8C4-CA8A-45CF-912E-D08C82B682AA}" dt="2025-07-22T12:53:35.599" v="22" actId="1076"/>
          <ac:picMkLst>
            <pc:docMk/>
            <pc:sldMk cId="355936076" sldId="547"/>
            <ac:picMk id="2050" creationId="{00000000-0000-0000-0000-000000000000}"/>
          </ac:picMkLst>
        </pc:picChg>
      </pc:sldChg>
      <pc:sldChg chg="modSp mod">
        <pc:chgData name="Brittney Spangler" userId="a5a7c444-696d-413a-aa5e-01deb781f007" providerId="ADAL" clId="{84CED8C4-CA8A-45CF-912E-D08C82B682AA}" dt="2025-07-22T12:27:34.976" v="16" actId="20577"/>
        <pc:sldMkLst>
          <pc:docMk/>
          <pc:sldMk cId="1535385759" sldId="554"/>
        </pc:sldMkLst>
        <pc:spChg chg="mod">
          <ac:chgData name="Brittney Spangler" userId="a5a7c444-696d-413a-aa5e-01deb781f007" providerId="ADAL" clId="{84CED8C4-CA8A-45CF-912E-D08C82B682AA}" dt="2025-07-22T12:27:34.976" v="16" actId="20577"/>
          <ac:spMkLst>
            <pc:docMk/>
            <pc:sldMk cId="1535385759" sldId="554"/>
            <ac:spMk id="3" creationId="{00000000-0000-0000-0000-000000000000}"/>
          </ac:spMkLst>
        </pc:spChg>
      </pc:sldChg>
      <pc:sldChg chg="modSp mod">
        <pc:chgData name="Brittney Spangler" userId="a5a7c444-696d-413a-aa5e-01deb781f007" providerId="ADAL" clId="{84CED8C4-CA8A-45CF-912E-D08C82B682AA}" dt="2025-07-22T12:53:08.451" v="21" actId="14100"/>
        <pc:sldMkLst>
          <pc:docMk/>
          <pc:sldMk cId="3427614637" sldId="617"/>
        </pc:sldMkLst>
        <pc:spChg chg="mod">
          <ac:chgData name="Brittney Spangler" userId="a5a7c444-696d-413a-aa5e-01deb781f007" providerId="ADAL" clId="{84CED8C4-CA8A-45CF-912E-D08C82B682AA}" dt="2025-07-22T12:53:08.451" v="21" actId="14100"/>
          <ac:spMkLst>
            <pc:docMk/>
            <pc:sldMk cId="3427614637" sldId="617"/>
            <ac:spMk id="2" creationId="{00000000-0000-0000-0000-000000000000}"/>
          </ac:spMkLst>
        </pc:spChg>
        <pc:picChg chg="mod">
          <ac:chgData name="Brittney Spangler" userId="a5a7c444-696d-413a-aa5e-01deb781f007" providerId="ADAL" clId="{84CED8C4-CA8A-45CF-912E-D08C82B682AA}" dt="2025-07-22T12:53:04.740" v="20" actId="1076"/>
          <ac:picMkLst>
            <pc:docMk/>
            <pc:sldMk cId="3427614637" sldId="617"/>
            <ac:picMk id="2050" creationId="{00000000-0000-0000-0000-000000000000}"/>
          </ac:picMkLst>
        </pc:picChg>
      </pc:sldChg>
      <pc:sldChg chg="modSp mod">
        <pc:chgData name="Brittney Spangler" userId="a5a7c444-696d-413a-aa5e-01deb781f007" providerId="ADAL" clId="{84CED8C4-CA8A-45CF-912E-D08C82B682AA}" dt="2025-07-22T12:52:52.107" v="19" actId="1076"/>
        <pc:sldMkLst>
          <pc:docMk/>
          <pc:sldMk cId="3918774517" sldId="825"/>
        </pc:sldMkLst>
        <pc:spChg chg="mod">
          <ac:chgData name="Brittney Spangler" userId="a5a7c444-696d-413a-aa5e-01deb781f007" providerId="ADAL" clId="{84CED8C4-CA8A-45CF-912E-D08C82B682AA}" dt="2025-07-22T12:52:46.450" v="18" actId="14100"/>
          <ac:spMkLst>
            <pc:docMk/>
            <pc:sldMk cId="3918774517" sldId="825"/>
            <ac:spMk id="11" creationId="{36DE5A6D-C8BD-F0A5-B535-62B07DE0B7D2}"/>
          </ac:spMkLst>
        </pc:spChg>
        <pc:picChg chg="mod">
          <ac:chgData name="Brittney Spangler" userId="a5a7c444-696d-413a-aa5e-01deb781f007" providerId="ADAL" clId="{84CED8C4-CA8A-45CF-912E-D08C82B682AA}" dt="2025-07-22T12:52:52.107" v="19" actId="1076"/>
          <ac:picMkLst>
            <pc:docMk/>
            <pc:sldMk cId="3918774517" sldId="825"/>
            <ac:picMk id="4" creationId="{C5387DFC-10B6-4139-BC8F-B5D55CFADB74}"/>
          </ac:picMkLst>
        </pc:picChg>
      </pc:sldChg>
      <pc:sldChg chg="modSp mod">
        <pc:chgData name="Brittney Spangler" userId="a5a7c444-696d-413a-aa5e-01deb781f007" providerId="ADAL" clId="{84CED8C4-CA8A-45CF-912E-D08C82B682AA}" dt="2025-07-22T12:26:06.373" v="1" actId="1076"/>
        <pc:sldMkLst>
          <pc:docMk/>
          <pc:sldMk cId="2160052029" sldId="837"/>
        </pc:sldMkLst>
        <pc:graphicFrameChg chg="mod">
          <ac:chgData name="Brittney Spangler" userId="a5a7c444-696d-413a-aa5e-01deb781f007" providerId="ADAL" clId="{84CED8C4-CA8A-45CF-912E-D08C82B682AA}" dt="2025-07-22T12:26:06.373" v="1" actId="1076"/>
          <ac:graphicFrameMkLst>
            <pc:docMk/>
            <pc:sldMk cId="2160052029" sldId="837"/>
            <ac:graphicFrameMk id="7" creationId="{D0FC5A96-DDC7-2A23-D7C6-137F2E772EC0}"/>
          </ac:graphicFrameMkLst>
        </pc:graphicFrameChg>
      </pc:sldChg>
      <pc:sldChg chg="modSp mod">
        <pc:chgData name="Brittney Spangler" userId="a5a7c444-696d-413a-aa5e-01deb781f007" providerId="ADAL" clId="{84CED8C4-CA8A-45CF-912E-D08C82B682AA}" dt="2025-07-22T12:26:31.345" v="5" actId="20577"/>
        <pc:sldMkLst>
          <pc:docMk/>
          <pc:sldMk cId="2370934243" sldId="839"/>
        </pc:sldMkLst>
        <pc:spChg chg="mod">
          <ac:chgData name="Brittney Spangler" userId="a5a7c444-696d-413a-aa5e-01deb781f007" providerId="ADAL" clId="{84CED8C4-CA8A-45CF-912E-D08C82B682AA}" dt="2025-07-22T12:26:31.345" v="5" actId="20577"/>
          <ac:spMkLst>
            <pc:docMk/>
            <pc:sldMk cId="2370934243" sldId="839"/>
            <ac:spMk id="2" creationId="{1874EF5F-1CB3-C318-9FAB-E600109BE141}"/>
          </ac:spMkLst>
        </pc:spChg>
        <pc:picChg chg="mod">
          <ac:chgData name="Brittney Spangler" userId="a5a7c444-696d-413a-aa5e-01deb781f007" providerId="ADAL" clId="{84CED8C4-CA8A-45CF-912E-D08C82B682AA}" dt="2025-07-22T12:26:10.998" v="2" actId="1076"/>
          <ac:picMkLst>
            <pc:docMk/>
            <pc:sldMk cId="2370934243" sldId="839"/>
            <ac:picMk id="13" creationId="{7BF1D5F4-0700-4B38-AF73-3EAB98C169DC}"/>
          </ac:picMkLst>
        </pc:picChg>
      </pc:sldChg>
      <pc:sldChg chg="modSp mod">
        <pc:chgData name="Brittney Spangler" userId="a5a7c444-696d-413a-aa5e-01deb781f007" providerId="ADAL" clId="{84CED8C4-CA8A-45CF-912E-D08C82B682AA}" dt="2025-07-22T12:26:42.252" v="9" actId="20577"/>
        <pc:sldMkLst>
          <pc:docMk/>
          <pc:sldMk cId="3388899112" sldId="919"/>
        </pc:sldMkLst>
        <pc:spChg chg="mod">
          <ac:chgData name="Brittney Spangler" userId="a5a7c444-696d-413a-aa5e-01deb781f007" providerId="ADAL" clId="{84CED8C4-CA8A-45CF-912E-D08C82B682AA}" dt="2025-07-22T12:26:42.252" v="9" actId="20577"/>
          <ac:spMkLst>
            <pc:docMk/>
            <pc:sldMk cId="3388899112" sldId="919"/>
            <ac:spMk id="2" creationId="{2A20F276-B481-7CAE-64A7-A4F0549F08C8}"/>
          </ac:spMkLst>
        </pc:spChg>
      </pc:sldChg>
      <pc:sldChg chg="modSp mod">
        <pc:chgData name="Brittney Spangler" userId="a5a7c444-696d-413a-aa5e-01deb781f007" providerId="ADAL" clId="{84CED8C4-CA8A-45CF-912E-D08C82B682AA}" dt="2025-07-22T12:26:52.261" v="12" actId="20577"/>
        <pc:sldMkLst>
          <pc:docMk/>
          <pc:sldMk cId="292005763" sldId="920"/>
        </pc:sldMkLst>
        <pc:spChg chg="mod">
          <ac:chgData name="Brittney Spangler" userId="a5a7c444-696d-413a-aa5e-01deb781f007" providerId="ADAL" clId="{84CED8C4-CA8A-45CF-912E-D08C82B682AA}" dt="2025-07-22T12:26:52.261" v="12" actId="20577"/>
          <ac:spMkLst>
            <pc:docMk/>
            <pc:sldMk cId="292005763" sldId="920"/>
            <ac:spMk id="2" creationId="{A2827EE2-046E-7B7E-ED55-DB9170B088D4}"/>
          </ac:spMkLst>
        </pc:spChg>
      </pc:sldChg>
      <pc:sldChg chg="modSp mod">
        <pc:chgData name="Brittney Spangler" userId="a5a7c444-696d-413a-aa5e-01deb781f007" providerId="ADAL" clId="{84CED8C4-CA8A-45CF-912E-D08C82B682AA}" dt="2025-07-22T12:27:10.787" v="15" actId="20577"/>
        <pc:sldMkLst>
          <pc:docMk/>
          <pc:sldMk cId="2545522508" sldId="921"/>
        </pc:sldMkLst>
        <pc:spChg chg="mod">
          <ac:chgData name="Brittney Spangler" userId="a5a7c444-696d-413a-aa5e-01deb781f007" providerId="ADAL" clId="{84CED8C4-CA8A-45CF-912E-D08C82B682AA}" dt="2025-07-22T12:27:10.787" v="15" actId="20577"/>
          <ac:spMkLst>
            <pc:docMk/>
            <pc:sldMk cId="2545522508" sldId="921"/>
            <ac:spMk id="2" creationId="{C75F351A-B8AB-2609-D6CB-8CDBE1C1C1EB}"/>
          </ac:spMkLst>
        </pc:spChg>
      </pc:sldChg>
    </pc:docChg>
  </pc:docChgLst>
  <pc:docChgLst>
    <pc:chgData name="Shivaughn Williams" userId="S::shivaughn.williams@ecs4kids.org::f3abef8c-ab46-40d1-acdc-78ee3b32d945" providerId="AD" clId="Web-{137C927F-BE82-C10E-EB6A-16DA70396E7C}"/>
    <pc:docChg chg="sldOrd">
      <pc:chgData name="Shivaughn Williams" userId="S::shivaughn.williams@ecs4kids.org::f3abef8c-ab46-40d1-acdc-78ee3b32d945" providerId="AD" clId="Web-{137C927F-BE82-C10E-EB6A-16DA70396E7C}" dt="2025-07-18T18:40:02.930" v="0"/>
      <pc:docMkLst>
        <pc:docMk/>
      </pc:docMkLst>
      <pc:sldChg chg="ord">
        <pc:chgData name="Shivaughn Williams" userId="S::shivaughn.williams@ecs4kids.org::f3abef8c-ab46-40d1-acdc-78ee3b32d945" providerId="AD" clId="Web-{137C927F-BE82-C10E-EB6A-16DA70396E7C}" dt="2025-07-18T18:40:02.930" v="0"/>
        <pc:sldMkLst>
          <pc:docMk/>
          <pc:sldMk cId="944357717" sldId="602"/>
        </pc:sldMkLst>
      </pc:sldChg>
    </pc:docChg>
  </pc:docChgLst>
  <pc:docChgLst>
    <pc:chgData name="Shivaughn Williams" userId="S::shivaughn.williams@ecs4kids.org::f3abef8c-ab46-40d1-acdc-78ee3b32d945" providerId="AD" clId="Web-{4A3B1E11-4BFF-D7EA-1AEB-246C53C6C0CD}"/>
    <pc:docChg chg="modSld">
      <pc:chgData name="Shivaughn Williams" userId="S::shivaughn.williams@ecs4kids.org::f3abef8c-ab46-40d1-acdc-78ee3b32d945" providerId="AD" clId="Web-{4A3B1E11-4BFF-D7EA-1AEB-246C53C6C0CD}" dt="2025-07-21T13:51:07.509" v="4" actId="1076"/>
      <pc:docMkLst>
        <pc:docMk/>
      </pc:docMkLst>
      <pc:sldChg chg="addSp delSp modSp">
        <pc:chgData name="Shivaughn Williams" userId="S::shivaughn.williams@ecs4kids.org::f3abef8c-ab46-40d1-acdc-78ee3b32d945" providerId="AD" clId="Web-{4A3B1E11-4BFF-D7EA-1AEB-246C53C6C0CD}" dt="2025-07-21T13:51:07.509" v="4" actId="1076"/>
        <pc:sldMkLst>
          <pc:docMk/>
          <pc:sldMk cId="3918774517" sldId="825"/>
        </pc:sldMkLst>
        <pc:graphicFrameChg chg="add mod modGraphic">
          <ac:chgData name="Shivaughn Williams" userId="S::shivaughn.williams@ecs4kids.org::f3abef8c-ab46-40d1-acdc-78ee3b32d945" providerId="AD" clId="Web-{4A3B1E11-4BFF-D7EA-1AEB-246C53C6C0CD}" dt="2025-07-21T13:51:07.509" v="4" actId="1076"/>
          <ac:graphicFrameMkLst>
            <pc:docMk/>
            <pc:sldMk cId="3918774517" sldId="825"/>
            <ac:graphicFrameMk id="5" creationId="{4745DC1C-4679-BEC1-FA40-83737251CA5D}"/>
          </ac:graphicFrameMkLst>
        </pc:graphicFrameChg>
        <pc:graphicFrameChg chg="del modGraphic">
          <ac:chgData name="Shivaughn Williams" userId="S::shivaughn.williams@ecs4kids.org::f3abef8c-ab46-40d1-acdc-78ee3b32d945" providerId="AD" clId="Web-{4A3B1E11-4BFF-D7EA-1AEB-246C53C6C0CD}" dt="2025-07-21T13:50:25.742" v="1"/>
          <ac:graphicFrameMkLst>
            <pc:docMk/>
            <pc:sldMk cId="3918774517" sldId="825"/>
            <ac:graphicFrameMk id="10" creationId="{E4E8B10D-DB57-740E-748E-D3A88CF7B86A}"/>
          </ac:graphicFrameMkLst>
        </pc:graphicFrameChg>
      </pc:sldChg>
    </pc:docChg>
  </pc:docChgLst>
  <pc:docChgLst>
    <pc:chgData name="Amanda Griffis" userId="S::amanda.griffis@ecs4kids.org::4edc8735-28ac-4fc8-b24d-08f2893a0da8" providerId="AD" clId="Web-{EBFFDF0D-EE82-DDA4-1507-8C95DBC433AD}"/>
    <pc:docChg chg="addSld modSld">
      <pc:chgData name="Amanda Griffis" userId="S::amanda.griffis@ecs4kids.org::4edc8735-28ac-4fc8-b24d-08f2893a0da8" providerId="AD" clId="Web-{EBFFDF0D-EE82-DDA4-1507-8C95DBC433AD}" dt="2025-07-17T12:31:51.077" v="297" actId="20577"/>
      <pc:docMkLst>
        <pc:docMk/>
      </pc:docMkLst>
      <pc:sldChg chg="addSp delSp modSp add replId">
        <pc:chgData name="Amanda Griffis" userId="S::amanda.griffis@ecs4kids.org::4edc8735-28ac-4fc8-b24d-08f2893a0da8" providerId="AD" clId="Web-{EBFFDF0D-EE82-DDA4-1507-8C95DBC433AD}" dt="2025-07-17T12:31:51.077" v="297" actId="20577"/>
        <pc:sldMkLst>
          <pc:docMk/>
          <pc:sldMk cId="524938435" sldId="914"/>
        </pc:sldMkLst>
        <pc:spChg chg="mod">
          <ac:chgData name="Amanda Griffis" userId="S::amanda.griffis@ecs4kids.org::4edc8735-28ac-4fc8-b24d-08f2893a0da8" providerId="AD" clId="Web-{EBFFDF0D-EE82-DDA4-1507-8C95DBC433AD}" dt="2025-07-17T12:30:48.606" v="259" actId="20577"/>
          <ac:spMkLst>
            <pc:docMk/>
            <pc:sldMk cId="524938435" sldId="914"/>
            <ac:spMk id="2" creationId="{ACB9D431-5CFC-3DFE-49E6-4D13BFE20302}"/>
          </ac:spMkLst>
        </pc:spChg>
        <pc:spChg chg="add mod">
          <ac:chgData name="Amanda Griffis" userId="S::amanda.griffis@ecs4kids.org::4edc8735-28ac-4fc8-b24d-08f2893a0da8" providerId="AD" clId="Web-{EBFFDF0D-EE82-DDA4-1507-8C95DBC433AD}" dt="2025-07-17T12:31:05.529" v="264" actId="14100"/>
          <ac:spMkLst>
            <pc:docMk/>
            <pc:sldMk cId="524938435" sldId="914"/>
            <ac:spMk id="6" creationId="{80D821C9-714F-FABE-06D1-0440AE92F2B3}"/>
          </ac:spMkLst>
        </pc:spChg>
        <pc:spChg chg="add mod">
          <ac:chgData name="Amanda Griffis" userId="S::amanda.griffis@ecs4kids.org::4edc8735-28ac-4fc8-b24d-08f2893a0da8" providerId="AD" clId="Web-{EBFFDF0D-EE82-DDA4-1507-8C95DBC433AD}" dt="2025-07-17T12:26:33.566" v="108" actId="14100"/>
          <ac:spMkLst>
            <pc:docMk/>
            <pc:sldMk cId="524938435" sldId="914"/>
            <ac:spMk id="7" creationId="{F52E5EA4-553D-3C29-E2D3-EA0BF62BABB5}"/>
          </ac:spMkLst>
        </pc:spChg>
        <pc:spChg chg="add mod">
          <ac:chgData name="Amanda Griffis" userId="S::amanda.griffis@ecs4kids.org::4edc8735-28ac-4fc8-b24d-08f2893a0da8" providerId="AD" clId="Web-{EBFFDF0D-EE82-DDA4-1507-8C95DBC433AD}" dt="2025-07-17T12:31:51.077" v="297" actId="20577"/>
          <ac:spMkLst>
            <pc:docMk/>
            <pc:sldMk cId="524938435" sldId="914"/>
            <ac:spMk id="9" creationId="{6D5F9122-947F-EE49-9D76-BAF6CEB6E5A3}"/>
          </ac:spMkLst>
        </pc:spChg>
      </pc:sldChg>
    </pc:docChg>
  </pc:docChgLst>
  <pc:docChgLst>
    <pc:chgData name="Brittney Spangler" userId="S::brittney.spangler@ecs4kids.org::a5a7c444-696d-413a-aa5e-01deb781f007" providerId="AD" clId="Web-{B6DF3840-B171-2C47-44A5-33EC1EB29143}"/>
    <pc:docChg chg="delSld modSld">
      <pc:chgData name="Brittney Spangler" userId="S::brittney.spangler@ecs4kids.org::a5a7c444-696d-413a-aa5e-01deb781f007" providerId="AD" clId="Web-{B6DF3840-B171-2C47-44A5-33EC1EB29143}" dt="2025-07-22T12:24:35.029" v="79" actId="1076"/>
      <pc:docMkLst>
        <pc:docMk/>
      </pc:docMkLst>
      <pc:sldChg chg="modSp">
        <pc:chgData name="Brittney Spangler" userId="S::brittney.spangler@ecs4kids.org::a5a7c444-696d-413a-aa5e-01deb781f007" providerId="AD" clId="Web-{B6DF3840-B171-2C47-44A5-33EC1EB29143}" dt="2025-07-22T12:19:21.470" v="4" actId="20577"/>
        <pc:sldMkLst>
          <pc:docMk/>
          <pc:sldMk cId="4218984608" sldId="257"/>
        </pc:sldMkLst>
        <pc:spChg chg="mod">
          <ac:chgData name="Brittney Spangler" userId="S::brittney.spangler@ecs4kids.org::a5a7c444-696d-413a-aa5e-01deb781f007" providerId="AD" clId="Web-{B6DF3840-B171-2C47-44A5-33EC1EB29143}" dt="2025-07-22T12:19:21.470" v="4" actId="20577"/>
          <ac:spMkLst>
            <pc:docMk/>
            <pc:sldMk cId="4218984608" sldId="257"/>
            <ac:spMk id="342" creationId="{31784A98-4173-94F8-87F3-E6C0DCFEF817}"/>
          </ac:spMkLst>
        </pc:spChg>
      </pc:sldChg>
      <pc:sldChg chg="modSp">
        <pc:chgData name="Brittney Spangler" userId="S::brittney.spangler@ecs4kids.org::a5a7c444-696d-413a-aa5e-01deb781f007" providerId="AD" clId="Web-{B6DF3840-B171-2C47-44A5-33EC1EB29143}" dt="2025-07-22T12:24:30.435" v="78" actId="1076"/>
        <pc:sldMkLst>
          <pc:docMk/>
          <pc:sldMk cId="2370934243" sldId="839"/>
        </pc:sldMkLst>
        <pc:picChg chg="mod">
          <ac:chgData name="Brittney Spangler" userId="S::brittney.spangler@ecs4kids.org::a5a7c444-696d-413a-aa5e-01deb781f007" providerId="AD" clId="Web-{B6DF3840-B171-2C47-44A5-33EC1EB29143}" dt="2025-07-22T12:24:30.435" v="78" actId="1076"/>
          <ac:picMkLst>
            <pc:docMk/>
            <pc:sldMk cId="2370934243" sldId="839"/>
            <ac:picMk id="13" creationId="{7BF1D5F4-0700-4B38-AF73-3EAB98C169DC}"/>
          </ac:picMkLst>
        </pc:picChg>
      </pc:sldChg>
      <pc:sldChg chg="del">
        <pc:chgData name="Brittney Spangler" userId="S::brittney.spangler@ecs4kids.org::a5a7c444-696d-413a-aa5e-01deb781f007" providerId="AD" clId="Web-{B6DF3840-B171-2C47-44A5-33EC1EB29143}" dt="2025-07-22T12:19:37.595" v="5"/>
        <pc:sldMkLst>
          <pc:docMk/>
          <pc:sldMk cId="3246403335" sldId="853"/>
        </pc:sldMkLst>
      </pc:sldChg>
      <pc:sldChg chg="del">
        <pc:chgData name="Brittney Spangler" userId="S::brittney.spangler@ecs4kids.org::a5a7c444-696d-413a-aa5e-01deb781f007" providerId="AD" clId="Web-{B6DF3840-B171-2C47-44A5-33EC1EB29143}" dt="2025-07-22T12:20:12.894" v="11"/>
        <pc:sldMkLst>
          <pc:docMk/>
          <pc:sldMk cId="1956951382" sldId="898"/>
        </pc:sldMkLst>
      </pc:sldChg>
      <pc:sldChg chg="modSp">
        <pc:chgData name="Brittney Spangler" userId="S::brittney.spangler@ecs4kids.org::a5a7c444-696d-413a-aa5e-01deb781f007" providerId="AD" clId="Web-{B6DF3840-B171-2C47-44A5-33EC1EB29143}" dt="2025-07-22T12:24:07.606" v="77" actId="1076"/>
        <pc:sldMkLst>
          <pc:docMk/>
          <pc:sldMk cId="3109993076" sldId="899"/>
        </pc:sldMkLst>
        <pc:spChg chg="mod">
          <ac:chgData name="Brittney Spangler" userId="S::brittney.spangler@ecs4kids.org::a5a7c444-696d-413a-aa5e-01deb781f007" providerId="AD" clId="Web-{B6DF3840-B171-2C47-44A5-33EC1EB29143}" dt="2025-07-22T12:22:17.477" v="20" actId="20577"/>
          <ac:spMkLst>
            <pc:docMk/>
            <pc:sldMk cId="3109993076" sldId="899"/>
            <ac:spMk id="2" creationId="{319E4908-6D33-E858-929F-F4D618DE73F7}"/>
          </ac:spMkLst>
        </pc:spChg>
        <pc:spChg chg="mod">
          <ac:chgData name="Brittney Spangler" userId="S::brittney.spangler@ecs4kids.org::a5a7c444-696d-413a-aa5e-01deb781f007" providerId="AD" clId="Web-{B6DF3840-B171-2C47-44A5-33EC1EB29143}" dt="2025-07-22T12:24:07.606" v="77" actId="1076"/>
          <ac:spMkLst>
            <pc:docMk/>
            <pc:sldMk cId="3109993076" sldId="899"/>
            <ac:spMk id="4" creationId="{B182EF45-5018-ACF4-0712-C28179BBC069}"/>
          </ac:spMkLst>
        </pc:spChg>
      </pc:sldChg>
      <pc:sldChg chg="del">
        <pc:chgData name="Brittney Spangler" userId="S::brittney.spangler@ecs4kids.org::a5a7c444-696d-413a-aa5e-01deb781f007" providerId="AD" clId="Web-{B6DF3840-B171-2C47-44A5-33EC1EB29143}" dt="2025-07-22T12:20:22.956" v="13"/>
        <pc:sldMkLst>
          <pc:docMk/>
          <pc:sldMk cId="4251854535" sldId="901"/>
        </pc:sldMkLst>
      </pc:sldChg>
      <pc:sldChg chg="del">
        <pc:chgData name="Brittney Spangler" userId="S::brittney.spangler@ecs4kids.org::a5a7c444-696d-413a-aa5e-01deb781f007" providerId="AD" clId="Web-{B6DF3840-B171-2C47-44A5-33EC1EB29143}" dt="2025-07-22T12:20:15.847" v="12"/>
        <pc:sldMkLst>
          <pc:docMk/>
          <pc:sldMk cId="2459625575" sldId="902"/>
        </pc:sldMkLst>
      </pc:sldChg>
      <pc:sldChg chg="del">
        <pc:chgData name="Brittney Spangler" userId="S::brittney.spangler@ecs4kids.org::a5a7c444-696d-413a-aa5e-01deb781f007" providerId="AD" clId="Web-{B6DF3840-B171-2C47-44A5-33EC1EB29143}" dt="2025-07-22T12:20:01.174" v="6"/>
        <pc:sldMkLst>
          <pc:docMk/>
          <pc:sldMk cId="997478020" sldId="903"/>
        </pc:sldMkLst>
      </pc:sldChg>
      <pc:sldChg chg="del">
        <pc:chgData name="Brittney Spangler" userId="S::brittney.spangler@ecs4kids.org::a5a7c444-696d-413a-aa5e-01deb781f007" providerId="AD" clId="Web-{B6DF3840-B171-2C47-44A5-33EC1EB29143}" dt="2025-07-22T12:20:05.409" v="8"/>
        <pc:sldMkLst>
          <pc:docMk/>
          <pc:sldMk cId="3349868505" sldId="905"/>
        </pc:sldMkLst>
      </pc:sldChg>
      <pc:sldChg chg="del">
        <pc:chgData name="Brittney Spangler" userId="S::brittney.spangler@ecs4kids.org::a5a7c444-696d-413a-aa5e-01deb781f007" providerId="AD" clId="Web-{B6DF3840-B171-2C47-44A5-33EC1EB29143}" dt="2025-07-22T12:20:08.393" v="9"/>
        <pc:sldMkLst>
          <pc:docMk/>
          <pc:sldMk cId="1542038691" sldId="906"/>
        </pc:sldMkLst>
      </pc:sldChg>
      <pc:sldChg chg="del">
        <pc:chgData name="Brittney Spangler" userId="S::brittney.spangler@ecs4kids.org::a5a7c444-696d-413a-aa5e-01deb781f007" providerId="AD" clId="Web-{B6DF3840-B171-2C47-44A5-33EC1EB29143}" dt="2025-07-22T12:20:11.018" v="10"/>
        <pc:sldMkLst>
          <pc:docMk/>
          <pc:sldMk cId="1021235579" sldId="908"/>
        </pc:sldMkLst>
      </pc:sldChg>
      <pc:sldChg chg="del">
        <pc:chgData name="Brittney Spangler" userId="S::brittney.spangler@ecs4kids.org::a5a7c444-696d-413a-aa5e-01deb781f007" providerId="AD" clId="Web-{B6DF3840-B171-2C47-44A5-33EC1EB29143}" dt="2025-07-22T12:20:02.768" v="7"/>
        <pc:sldMkLst>
          <pc:docMk/>
          <pc:sldMk cId="140125893" sldId="909"/>
        </pc:sldMkLst>
      </pc:sldChg>
      <pc:sldChg chg="modSp">
        <pc:chgData name="Brittney Spangler" userId="S::brittney.spangler@ecs4kids.org::a5a7c444-696d-413a-aa5e-01deb781f007" providerId="AD" clId="Web-{B6DF3840-B171-2C47-44A5-33EC1EB29143}" dt="2025-07-22T12:24:35.029" v="79" actId="1076"/>
        <pc:sldMkLst>
          <pc:docMk/>
          <pc:sldMk cId="3388899112" sldId="919"/>
        </pc:sldMkLst>
        <pc:picChg chg="mod">
          <ac:chgData name="Brittney Spangler" userId="S::brittney.spangler@ecs4kids.org::a5a7c444-696d-413a-aa5e-01deb781f007" providerId="AD" clId="Web-{B6DF3840-B171-2C47-44A5-33EC1EB29143}" dt="2025-07-22T12:24:35.029" v="79" actId="1076"/>
          <ac:picMkLst>
            <pc:docMk/>
            <pc:sldMk cId="3388899112" sldId="919"/>
            <ac:picMk id="13" creationId="{2BCD7D4D-34F7-104A-B3C1-83AAFA118E9A}"/>
          </ac:picMkLst>
        </pc:picChg>
      </pc:sldChg>
    </pc:docChg>
  </pc:docChgLst>
  <pc:docChgLst>
    <pc:chgData name="Shanda Ellis" userId="S::shanda.ellis@ecs4kids.org::4a7347ff-c2fa-4361-a7c7-7469d20712e4" providerId="AD" clId="Web-{DE038DCE-A3C5-60E8-48E3-46FB6A64BD8F}"/>
    <pc:docChg chg="modSld">
      <pc:chgData name="Shanda Ellis" userId="S::shanda.ellis@ecs4kids.org::4a7347ff-c2fa-4361-a7c7-7469d20712e4" providerId="AD" clId="Web-{DE038DCE-A3C5-60E8-48E3-46FB6A64BD8F}" dt="2025-07-22T19:49:47.495" v="90"/>
      <pc:docMkLst>
        <pc:docMk/>
      </pc:docMkLst>
      <pc:sldChg chg="modSp">
        <pc:chgData name="Shanda Ellis" userId="S::shanda.ellis@ecs4kids.org::4a7347ff-c2fa-4361-a7c7-7469d20712e4" providerId="AD" clId="Web-{DE038DCE-A3C5-60E8-48E3-46FB6A64BD8F}" dt="2025-07-22T19:49:47.495" v="90"/>
        <pc:sldMkLst>
          <pc:docMk/>
          <pc:sldMk cId="598763920" sldId="794"/>
        </pc:sldMkLst>
        <pc:graphicFrameChg chg="mod modGraphic">
          <ac:chgData name="Shanda Ellis" userId="S::shanda.ellis@ecs4kids.org::4a7347ff-c2fa-4361-a7c7-7469d20712e4" providerId="AD" clId="Web-{DE038DCE-A3C5-60E8-48E3-46FB6A64BD8F}" dt="2025-07-22T19:49:47.495" v="90"/>
          <ac:graphicFrameMkLst>
            <pc:docMk/>
            <pc:sldMk cId="598763920" sldId="794"/>
            <ac:graphicFrameMk id="4" creationId="{53BD6258-51DA-4874-8FEF-EC65CA5216B0}"/>
          </ac:graphicFrameMkLst>
        </pc:graphicFrameChg>
      </pc:sldChg>
      <pc:sldChg chg="modSp">
        <pc:chgData name="Shanda Ellis" userId="S::shanda.ellis@ecs4kids.org::4a7347ff-c2fa-4361-a7c7-7469d20712e4" providerId="AD" clId="Web-{DE038DCE-A3C5-60E8-48E3-46FB6A64BD8F}" dt="2025-07-22T19:49:18.806" v="10" actId="20577"/>
        <pc:sldMkLst>
          <pc:docMk/>
          <pc:sldMk cId="2550827125" sldId="865"/>
        </pc:sldMkLst>
        <pc:spChg chg="mod">
          <ac:chgData name="Shanda Ellis" userId="S::shanda.ellis@ecs4kids.org::4a7347ff-c2fa-4361-a7c7-7469d20712e4" providerId="AD" clId="Web-{DE038DCE-A3C5-60E8-48E3-46FB6A64BD8F}" dt="2025-07-22T19:49:18.806" v="10" actId="20577"/>
          <ac:spMkLst>
            <pc:docMk/>
            <pc:sldMk cId="2550827125" sldId="865"/>
            <ac:spMk id="3" creationId="{1A94FFB8-BB76-2692-0786-40A3B03C09D1}"/>
          </ac:spMkLst>
        </pc:spChg>
      </pc:sldChg>
      <pc:sldChg chg="modSp">
        <pc:chgData name="Shanda Ellis" userId="S::shanda.ellis@ecs4kids.org::4a7347ff-c2fa-4361-a7c7-7469d20712e4" providerId="AD" clId="Web-{DE038DCE-A3C5-60E8-48E3-46FB6A64BD8F}" dt="2025-07-22T19:49:10.962" v="8" actId="20577"/>
        <pc:sldMkLst>
          <pc:docMk/>
          <pc:sldMk cId="2545522508" sldId="921"/>
        </pc:sldMkLst>
        <pc:graphicFrameChg chg="modGraphic">
          <ac:chgData name="Shanda Ellis" userId="S::shanda.ellis@ecs4kids.org::4a7347ff-c2fa-4361-a7c7-7469d20712e4" providerId="AD" clId="Web-{DE038DCE-A3C5-60E8-48E3-46FB6A64BD8F}" dt="2025-07-22T19:49:10.962" v="8" actId="20577"/>
          <ac:graphicFrameMkLst>
            <pc:docMk/>
            <pc:sldMk cId="2545522508" sldId="921"/>
            <ac:graphicFrameMk id="5" creationId="{7652289E-65A0-0A0E-0CCE-E6B57789008C}"/>
          </ac:graphicFrameMkLst>
        </pc:graphicFrameChg>
      </pc:sldChg>
    </pc:docChg>
  </pc:docChgLst>
  <pc:docChgLst>
    <pc:chgData name="Anita Miller Sackman" userId="S::anita.millersackman@ecs4kids.org::58031985-dce8-410d-9e45-031ee6727f40" providerId="AD" clId="Web-{FB74A2FB-9E9B-DD01-4EA6-02EC5109A189}"/>
    <pc:docChg chg="addSld modSld">
      <pc:chgData name="Anita Miller Sackman" userId="S::anita.millersackman@ecs4kids.org::58031985-dce8-410d-9e45-031ee6727f40" providerId="AD" clId="Web-{FB74A2FB-9E9B-DD01-4EA6-02EC5109A189}" dt="2025-07-22T13:27:45.562" v="41" actId="20577"/>
      <pc:docMkLst>
        <pc:docMk/>
      </pc:docMkLst>
      <pc:sldChg chg="modSp add">
        <pc:chgData name="Anita Miller Sackman" userId="S::anita.millersackman@ecs4kids.org::58031985-dce8-410d-9e45-031ee6727f40" providerId="AD" clId="Web-{FB74A2FB-9E9B-DD01-4EA6-02EC5109A189}" dt="2025-07-22T13:25:29.089" v="36" actId="1076"/>
        <pc:sldMkLst>
          <pc:docMk/>
          <pc:sldMk cId="2374474593" sldId="258"/>
        </pc:sldMkLst>
        <pc:spChg chg="mod">
          <ac:chgData name="Anita Miller Sackman" userId="S::anita.millersackman@ecs4kids.org::58031985-dce8-410d-9e45-031ee6727f40" providerId="AD" clId="Web-{FB74A2FB-9E9B-DD01-4EA6-02EC5109A189}" dt="2025-07-22T13:25:10.370" v="33" actId="14100"/>
          <ac:spMkLst>
            <pc:docMk/>
            <pc:sldMk cId="2374474593" sldId="258"/>
            <ac:spMk id="3" creationId="{5B080BC1-38FD-8D1C-A2F5-78079D242FEB}"/>
          </ac:spMkLst>
        </pc:spChg>
        <pc:picChg chg="mod">
          <ac:chgData name="Anita Miller Sackman" userId="S::anita.millersackman@ecs4kids.org::58031985-dce8-410d-9e45-031ee6727f40" providerId="AD" clId="Web-{FB74A2FB-9E9B-DD01-4EA6-02EC5109A189}" dt="2025-07-22T13:25:29.089" v="36" actId="1076"/>
          <ac:picMkLst>
            <pc:docMk/>
            <pc:sldMk cId="2374474593" sldId="258"/>
            <ac:picMk id="1028" creationId="{D04EF941-8A74-65C2-672A-1D9863679774}"/>
          </ac:picMkLst>
        </pc:picChg>
      </pc:sldChg>
      <pc:sldChg chg="modSp add">
        <pc:chgData name="Anita Miller Sackman" userId="S::anita.millersackman@ecs4kids.org::58031985-dce8-410d-9e45-031ee6727f40" providerId="AD" clId="Web-{FB74A2FB-9E9B-DD01-4EA6-02EC5109A189}" dt="2025-07-22T13:27:45.562" v="41" actId="20577"/>
        <pc:sldMkLst>
          <pc:docMk/>
          <pc:sldMk cId="3671797314" sldId="922"/>
        </pc:sldMkLst>
        <pc:spChg chg="mod">
          <ac:chgData name="Anita Miller Sackman" userId="S::anita.millersackman@ecs4kids.org::58031985-dce8-410d-9e45-031ee6727f40" providerId="AD" clId="Web-{FB74A2FB-9E9B-DD01-4EA6-02EC5109A189}" dt="2025-07-22T13:27:45.562" v="41" actId="20577"/>
          <ac:spMkLst>
            <pc:docMk/>
            <pc:sldMk cId="3671797314" sldId="922"/>
            <ac:spMk id="2" creationId="{066B711B-1DEC-18E4-AE60-BA2F492532FB}"/>
          </ac:spMkLst>
        </pc:spChg>
        <pc:picChg chg="mod">
          <ac:chgData name="Anita Miller Sackman" userId="S::anita.millersackman@ecs4kids.org::58031985-dce8-410d-9e45-031ee6727f40" providerId="AD" clId="Web-{FB74A2FB-9E9B-DD01-4EA6-02EC5109A189}" dt="2025-07-22T13:20:22.454" v="3" actId="1076"/>
          <ac:picMkLst>
            <pc:docMk/>
            <pc:sldMk cId="3671797314" sldId="922"/>
            <ac:picMk id="7" creationId="{57D34278-0CC8-499B-46C0-EDDB24ABF16B}"/>
          </ac:picMkLst>
        </pc:picChg>
      </pc:sldChg>
    </pc:docChg>
  </pc:docChgLst>
  <pc:docChgLst>
    <pc:chgData name="Shanda Ellis" userId="S::shanda.ellis@ecs4kids.org::4a7347ff-c2fa-4361-a7c7-7469d20712e4" providerId="AD" clId="Web-{6B9A0E38-C5BA-DCCD-9F6D-A43C20230E27}"/>
    <pc:docChg chg="modSld">
      <pc:chgData name="Shanda Ellis" userId="S::shanda.ellis@ecs4kids.org::4a7347ff-c2fa-4361-a7c7-7469d20712e4" providerId="AD" clId="Web-{6B9A0E38-C5BA-DCCD-9F6D-A43C20230E27}" dt="2025-07-21T13:42:08.064" v="1" actId="20577"/>
      <pc:docMkLst>
        <pc:docMk/>
      </pc:docMkLst>
      <pc:sldChg chg="modSp">
        <pc:chgData name="Shanda Ellis" userId="S::shanda.ellis@ecs4kids.org::4a7347ff-c2fa-4361-a7c7-7469d20712e4" providerId="AD" clId="Web-{6B9A0E38-C5BA-DCCD-9F6D-A43C20230E27}" dt="2025-07-21T13:42:08.064" v="1" actId="20577"/>
        <pc:sldMkLst>
          <pc:docMk/>
          <pc:sldMk cId="2545522508" sldId="921"/>
        </pc:sldMkLst>
        <pc:graphicFrameChg chg="modGraphic">
          <ac:chgData name="Shanda Ellis" userId="S::shanda.ellis@ecs4kids.org::4a7347ff-c2fa-4361-a7c7-7469d20712e4" providerId="AD" clId="Web-{6B9A0E38-C5BA-DCCD-9F6D-A43C20230E27}" dt="2025-07-21T13:42:08.064" v="1" actId="20577"/>
          <ac:graphicFrameMkLst>
            <pc:docMk/>
            <pc:sldMk cId="2545522508" sldId="921"/>
            <ac:graphicFrameMk id="5" creationId="{7652289E-65A0-0A0E-0CCE-E6B57789008C}"/>
          </ac:graphicFrameMkLst>
        </pc:graphicFrameChg>
      </pc:sldChg>
    </pc:docChg>
  </pc:docChgLst>
</pc:chgInfo>
</file>

<file path=ppt/diagrams/_rels/data1.xml.rels><?xml version="1.0" encoding="UTF-8" standalone="yes"?>
<Relationships xmlns="http://schemas.openxmlformats.org/package/2006/relationships"><Relationship Id="rId2" Type="http://schemas.openxmlformats.org/officeDocument/2006/relationships/hyperlink" Target="mailto:kenya.register@ecs4kids.org" TargetMode="External"/><Relationship Id="rId1" Type="http://schemas.openxmlformats.org/officeDocument/2006/relationships/hyperlink" Target="https://familyservices.floridaearlylearning.com/" TargetMode="External"/></Relationships>
</file>

<file path=ppt/diagrams/_rels/data6.xml.rels><?xml version="1.0" encoding="UTF-8" standalone="yes"?>
<Relationships xmlns="http://schemas.openxmlformats.org/package/2006/relationships"><Relationship Id="rId3" Type="http://schemas.openxmlformats.org/officeDocument/2006/relationships/hyperlink" Target="mailto:michele.Goytia@ecs4kids.org" TargetMode="External"/><Relationship Id="rId2" Type="http://schemas.openxmlformats.org/officeDocument/2006/relationships/hyperlink" Target="mailto:april.florida@ecs4kids.org" TargetMode="External"/><Relationship Id="rId1" Type="http://schemas.openxmlformats.org/officeDocument/2006/relationships/hyperlink" Target="mailto:emily.Alvarez@ecs4kids.org" TargetMode="External"/><Relationship Id="rId5" Type="http://schemas.openxmlformats.org/officeDocument/2006/relationships/hyperlink" Target="mailto:Shanda.ellis@ecs4kids.org" TargetMode="External"/><Relationship Id="rId4" Type="http://schemas.openxmlformats.org/officeDocument/2006/relationships/hyperlink" Target="mailto:kenya.register@ecs4kids.org" TargetMode="External"/></Relationships>
</file>

<file path=ppt/diagrams/_rels/drawing1.xml.rels><?xml version="1.0" encoding="UTF-8" standalone="yes"?>
<Relationships xmlns="http://schemas.openxmlformats.org/package/2006/relationships"><Relationship Id="rId2" Type="http://schemas.openxmlformats.org/officeDocument/2006/relationships/hyperlink" Target="mailto:kenya.register@ecs4kids.org" TargetMode="External"/><Relationship Id="rId1" Type="http://schemas.openxmlformats.org/officeDocument/2006/relationships/hyperlink" Target="https://familyservices.floridaearlylearning.com/" TargetMode="External"/></Relationships>
</file>

<file path=ppt/diagrams/_rels/drawing6.xml.rels><?xml version="1.0" encoding="UTF-8" standalone="yes"?>
<Relationships xmlns="http://schemas.openxmlformats.org/package/2006/relationships"><Relationship Id="rId3" Type="http://schemas.openxmlformats.org/officeDocument/2006/relationships/hyperlink" Target="mailto:michele.Goytia@ecs4kids.org" TargetMode="External"/><Relationship Id="rId2" Type="http://schemas.openxmlformats.org/officeDocument/2006/relationships/hyperlink" Target="mailto:april.florida@ecs4kids.org" TargetMode="External"/><Relationship Id="rId1" Type="http://schemas.openxmlformats.org/officeDocument/2006/relationships/hyperlink" Target="mailto:emily.Alvarez@ecs4kids.org" TargetMode="External"/><Relationship Id="rId5" Type="http://schemas.openxmlformats.org/officeDocument/2006/relationships/hyperlink" Target="mailto:Shanda.ellis@ecs4kids.org" TargetMode="External"/><Relationship Id="rId4" Type="http://schemas.openxmlformats.org/officeDocument/2006/relationships/hyperlink" Target="mailto:kenya.register@ecs4kids.org" TargetMode="Externa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D814D9-6101-463E-A70A-B543C55EF2B3}" type="doc">
      <dgm:prSet loTypeId="urn:microsoft.com/office/officeart/2005/8/layout/vList2" loCatId="list" qsTypeId="urn:microsoft.com/office/officeart/2005/8/quickstyle/simple4" qsCatId="simple" csTypeId="urn:microsoft.com/office/officeart/2005/8/colors/colorful2" csCatId="colorful" phldr="1"/>
      <dgm:spPr/>
      <dgm:t>
        <a:bodyPr/>
        <a:lstStyle/>
        <a:p>
          <a:endParaRPr lang="en-US"/>
        </a:p>
      </dgm:t>
    </dgm:pt>
    <dgm:pt modelId="{DEE94AF4-1CE2-46BE-8ADE-5033E100FD0C}">
      <dgm:prSet/>
      <dgm:spPr/>
      <dgm:t>
        <a:bodyPr/>
        <a:lstStyle/>
        <a:p>
          <a:pPr rtl="0"/>
          <a:r>
            <a:rPr lang="en-US">
              <a:solidFill>
                <a:schemeClr val="bg1"/>
              </a:solidFill>
              <a:latin typeface="Calibri"/>
              <a:cs typeface="Calibri"/>
            </a:rPr>
            <a:t>Families may apply for the waitlist at: </a:t>
          </a:r>
          <a:r>
            <a:rPr lang="en-US">
              <a:hlinkClick xmlns:r="http://schemas.openxmlformats.org/officeDocument/2006/relationships" r:id="rId1"/>
            </a:rPr>
            <a:t>https://familyservices.floridaearlylearning.com/</a:t>
          </a:r>
          <a:endParaRPr lang="en-US"/>
        </a:p>
      </dgm:t>
    </dgm:pt>
    <dgm:pt modelId="{6A78D6B1-E008-48B4-87A6-0764A680DA18}" type="parTrans" cxnId="{CC1BD27E-FE56-4D31-A831-90CEEDDC1ECF}">
      <dgm:prSet/>
      <dgm:spPr/>
      <dgm:t>
        <a:bodyPr/>
        <a:lstStyle/>
        <a:p>
          <a:endParaRPr lang="en-US"/>
        </a:p>
      </dgm:t>
    </dgm:pt>
    <dgm:pt modelId="{75FBD6BD-6EE2-489E-8129-2C9E79A3C4E4}" type="sibTrans" cxnId="{CC1BD27E-FE56-4D31-A831-90CEEDDC1ECF}">
      <dgm:prSet/>
      <dgm:spPr/>
      <dgm:t>
        <a:bodyPr/>
        <a:lstStyle/>
        <a:p>
          <a:endParaRPr lang="en-US"/>
        </a:p>
      </dgm:t>
    </dgm:pt>
    <dgm:pt modelId="{BE16B517-E230-4A9F-AF3A-007E6112D7D8}">
      <dgm:prSet/>
      <dgm:spPr/>
      <dgm:t>
        <a:bodyPr/>
        <a:lstStyle/>
        <a:p>
          <a:r>
            <a:rPr lang="en-US" b="1" i="1">
              <a:solidFill>
                <a:srgbClr val="FF0000"/>
              </a:solidFill>
            </a:rPr>
            <a:t>Please note:</a:t>
          </a:r>
          <a:r>
            <a:rPr lang="en-US" b="0" i="1">
              <a:solidFill>
                <a:srgbClr val="FF0000"/>
              </a:solidFill>
            </a:rPr>
            <a:t> When applying for School Readiness Services, the family will be required to upload one supporting document to verify eligibility for the program. A list of acceptable proof of eligibility documents will be available in the application process. This list will vary based on the information entered in the application.</a:t>
          </a:r>
          <a:endParaRPr lang="en-US">
            <a:solidFill>
              <a:srgbClr val="FF0000"/>
            </a:solidFill>
          </a:endParaRPr>
        </a:p>
      </dgm:t>
    </dgm:pt>
    <dgm:pt modelId="{9BBADE0B-DF44-406B-A4CF-A558CF1BD283}" type="parTrans" cxnId="{B73F9BC1-A324-4308-AA6F-96F3CDC8421A}">
      <dgm:prSet/>
      <dgm:spPr/>
      <dgm:t>
        <a:bodyPr/>
        <a:lstStyle/>
        <a:p>
          <a:endParaRPr lang="en-US"/>
        </a:p>
      </dgm:t>
    </dgm:pt>
    <dgm:pt modelId="{3B409BC0-C9A9-4C06-9429-683B098C55B1}" type="sibTrans" cxnId="{B73F9BC1-A324-4308-AA6F-96F3CDC8421A}">
      <dgm:prSet/>
      <dgm:spPr/>
      <dgm:t>
        <a:bodyPr/>
        <a:lstStyle/>
        <a:p>
          <a:endParaRPr lang="en-US"/>
        </a:p>
      </dgm:t>
    </dgm:pt>
    <dgm:pt modelId="{39A2A255-2C1B-4E22-B1C9-523F45803A43}">
      <dgm:prSet/>
      <dgm:spPr/>
      <dgm:t>
        <a:bodyPr/>
        <a:lstStyle/>
        <a:p>
          <a:pPr rtl="0"/>
          <a:r>
            <a:rPr lang="en-US"/>
            <a:t>If you have questions regarding a specific family and their situation as to whether they would qualify to be added to the wait list, please encourage them to reach out to our Program Support Coordinator Kenya Register at </a:t>
          </a:r>
          <a:r>
            <a:rPr lang="en-US">
              <a:hlinkClick xmlns:r="http://schemas.openxmlformats.org/officeDocument/2006/relationships" r:id="rId2"/>
            </a:rPr>
            <a:t>kenya.register@ecs4kids.org</a:t>
          </a:r>
          <a:r>
            <a:rPr lang="en-US"/>
            <a:t> or 904-726-1500 ext. 2246.</a:t>
          </a:r>
          <a:r>
            <a:rPr lang="en-US">
              <a:latin typeface="Franklin Gothic Book" panose="020B0503020102020204"/>
            </a:rPr>
            <a:t> </a:t>
          </a:r>
          <a:endParaRPr lang="en-US"/>
        </a:p>
      </dgm:t>
    </dgm:pt>
    <dgm:pt modelId="{551901DD-E188-434B-A9DD-BBA8EB550721}" type="parTrans" cxnId="{03E1BA21-E1B9-4B6D-AB41-FF3BAE6A86BC}">
      <dgm:prSet/>
      <dgm:spPr/>
      <dgm:t>
        <a:bodyPr/>
        <a:lstStyle/>
        <a:p>
          <a:endParaRPr lang="en-US"/>
        </a:p>
      </dgm:t>
    </dgm:pt>
    <dgm:pt modelId="{9879F203-FD5D-4118-86C6-EFCF44DA0882}" type="sibTrans" cxnId="{03E1BA21-E1B9-4B6D-AB41-FF3BAE6A86BC}">
      <dgm:prSet/>
      <dgm:spPr/>
      <dgm:t>
        <a:bodyPr/>
        <a:lstStyle/>
        <a:p>
          <a:endParaRPr lang="en-US"/>
        </a:p>
      </dgm:t>
    </dgm:pt>
    <dgm:pt modelId="{B1BF09BA-79FB-47D1-AF4A-9C017E47C0A8}">
      <dgm:prSet/>
      <dgm:spPr/>
      <dgm:t>
        <a:bodyPr/>
        <a:lstStyle/>
        <a:p>
          <a:pPr rtl="0"/>
          <a:r>
            <a:rPr lang="en-US">
              <a:latin typeface="Franklin Gothic Book" panose="020B0503020102020204"/>
            </a:rPr>
            <a:t>Wait list applications are processed daily, and applications are placed on the wait list in order they are processed.</a:t>
          </a:r>
          <a:endParaRPr lang="en-US"/>
        </a:p>
      </dgm:t>
    </dgm:pt>
    <dgm:pt modelId="{EB55693D-5BCE-4FFA-B829-1D21F076C20C}" type="parTrans" cxnId="{FB51233F-675D-44DB-BCB6-DD7CA2D4B759}">
      <dgm:prSet/>
      <dgm:spPr/>
      <dgm:t>
        <a:bodyPr/>
        <a:lstStyle/>
        <a:p>
          <a:endParaRPr lang="en-US"/>
        </a:p>
      </dgm:t>
    </dgm:pt>
    <dgm:pt modelId="{EBFCE5DD-8D75-4618-9EFB-518DD956330F}" type="sibTrans" cxnId="{FB51233F-675D-44DB-BCB6-DD7CA2D4B759}">
      <dgm:prSet/>
      <dgm:spPr/>
      <dgm:t>
        <a:bodyPr/>
        <a:lstStyle/>
        <a:p>
          <a:endParaRPr lang="en-US"/>
        </a:p>
      </dgm:t>
    </dgm:pt>
    <dgm:pt modelId="{76B5ABAC-94F1-43AA-9661-8B8B27CE5E21}" type="pres">
      <dgm:prSet presAssocID="{C6D814D9-6101-463E-A70A-B543C55EF2B3}" presName="linear" presStyleCnt="0">
        <dgm:presLayoutVars>
          <dgm:animLvl val="lvl"/>
          <dgm:resizeHandles val="exact"/>
        </dgm:presLayoutVars>
      </dgm:prSet>
      <dgm:spPr/>
    </dgm:pt>
    <dgm:pt modelId="{53B2B58F-F0F0-444F-AE8D-21635F599409}" type="pres">
      <dgm:prSet presAssocID="{DEE94AF4-1CE2-46BE-8ADE-5033E100FD0C}" presName="parentText" presStyleLbl="node1" presStyleIdx="0" presStyleCnt="2">
        <dgm:presLayoutVars>
          <dgm:chMax val="0"/>
          <dgm:bulletEnabled val="1"/>
        </dgm:presLayoutVars>
      </dgm:prSet>
      <dgm:spPr/>
    </dgm:pt>
    <dgm:pt modelId="{0553945D-F873-4C4F-93D8-320E23F77F6D}" type="pres">
      <dgm:prSet presAssocID="{DEE94AF4-1CE2-46BE-8ADE-5033E100FD0C}" presName="childText" presStyleLbl="revTx" presStyleIdx="0" presStyleCnt="1">
        <dgm:presLayoutVars>
          <dgm:bulletEnabled val="1"/>
        </dgm:presLayoutVars>
      </dgm:prSet>
      <dgm:spPr/>
    </dgm:pt>
    <dgm:pt modelId="{92103944-5745-47DF-B6E9-758FBED63716}" type="pres">
      <dgm:prSet presAssocID="{B1BF09BA-79FB-47D1-AF4A-9C017E47C0A8}" presName="parentText" presStyleLbl="node1" presStyleIdx="1" presStyleCnt="2">
        <dgm:presLayoutVars>
          <dgm:chMax val="0"/>
          <dgm:bulletEnabled val="1"/>
        </dgm:presLayoutVars>
      </dgm:prSet>
      <dgm:spPr/>
    </dgm:pt>
  </dgm:ptLst>
  <dgm:cxnLst>
    <dgm:cxn modelId="{03E1BA21-E1B9-4B6D-AB41-FF3BAE6A86BC}" srcId="{DEE94AF4-1CE2-46BE-8ADE-5033E100FD0C}" destId="{39A2A255-2C1B-4E22-B1C9-523F45803A43}" srcOrd="1" destOrd="0" parTransId="{551901DD-E188-434B-A9DD-BBA8EB550721}" sibTransId="{9879F203-FD5D-4118-86C6-EFCF44DA0882}"/>
    <dgm:cxn modelId="{FB51233F-675D-44DB-BCB6-DD7CA2D4B759}" srcId="{C6D814D9-6101-463E-A70A-B543C55EF2B3}" destId="{B1BF09BA-79FB-47D1-AF4A-9C017E47C0A8}" srcOrd="1" destOrd="0" parTransId="{EB55693D-5BCE-4FFA-B829-1D21F076C20C}" sibTransId="{EBFCE5DD-8D75-4618-9EFB-518DD956330F}"/>
    <dgm:cxn modelId="{391F5744-F92C-44D1-838C-6C6E29C69781}" type="presOf" srcId="{39A2A255-2C1B-4E22-B1C9-523F45803A43}" destId="{0553945D-F873-4C4F-93D8-320E23F77F6D}" srcOrd="0" destOrd="1" presId="urn:microsoft.com/office/officeart/2005/8/layout/vList2"/>
    <dgm:cxn modelId="{469A4A4B-C0E5-4D7D-94B8-966CEF3E69B9}" type="presOf" srcId="{BE16B517-E230-4A9F-AF3A-007E6112D7D8}" destId="{0553945D-F873-4C4F-93D8-320E23F77F6D}" srcOrd="0" destOrd="0" presId="urn:microsoft.com/office/officeart/2005/8/layout/vList2"/>
    <dgm:cxn modelId="{CC1BD27E-FE56-4D31-A831-90CEEDDC1ECF}" srcId="{C6D814D9-6101-463E-A70A-B543C55EF2B3}" destId="{DEE94AF4-1CE2-46BE-8ADE-5033E100FD0C}" srcOrd="0" destOrd="0" parTransId="{6A78D6B1-E008-48B4-87A6-0764A680DA18}" sibTransId="{75FBD6BD-6EE2-489E-8129-2C9E79A3C4E4}"/>
    <dgm:cxn modelId="{98036F87-A620-48BF-B012-64ECFC93066C}" type="presOf" srcId="{B1BF09BA-79FB-47D1-AF4A-9C017E47C0A8}" destId="{92103944-5745-47DF-B6E9-758FBED63716}" srcOrd="0" destOrd="0" presId="urn:microsoft.com/office/officeart/2005/8/layout/vList2"/>
    <dgm:cxn modelId="{2472EF93-E5C7-4BE8-A161-FAC6DDA9EDA3}" type="presOf" srcId="{DEE94AF4-1CE2-46BE-8ADE-5033E100FD0C}" destId="{53B2B58F-F0F0-444F-AE8D-21635F599409}" srcOrd="0" destOrd="0" presId="urn:microsoft.com/office/officeart/2005/8/layout/vList2"/>
    <dgm:cxn modelId="{91BF89B9-86BB-4C3F-A9AF-476A59AD775C}" type="presOf" srcId="{C6D814D9-6101-463E-A70A-B543C55EF2B3}" destId="{76B5ABAC-94F1-43AA-9661-8B8B27CE5E21}" srcOrd="0" destOrd="0" presId="urn:microsoft.com/office/officeart/2005/8/layout/vList2"/>
    <dgm:cxn modelId="{B73F9BC1-A324-4308-AA6F-96F3CDC8421A}" srcId="{DEE94AF4-1CE2-46BE-8ADE-5033E100FD0C}" destId="{BE16B517-E230-4A9F-AF3A-007E6112D7D8}" srcOrd="0" destOrd="0" parTransId="{9BBADE0B-DF44-406B-A4CF-A558CF1BD283}" sibTransId="{3B409BC0-C9A9-4C06-9429-683B098C55B1}"/>
    <dgm:cxn modelId="{2B72278F-4EAB-42F2-B752-37A70142934A}" type="presParOf" srcId="{76B5ABAC-94F1-43AA-9661-8B8B27CE5E21}" destId="{53B2B58F-F0F0-444F-AE8D-21635F599409}" srcOrd="0" destOrd="0" presId="urn:microsoft.com/office/officeart/2005/8/layout/vList2"/>
    <dgm:cxn modelId="{2BEEBBDF-6648-42B6-99EE-55FEFBA702FB}" type="presParOf" srcId="{76B5ABAC-94F1-43AA-9661-8B8B27CE5E21}" destId="{0553945D-F873-4C4F-93D8-320E23F77F6D}" srcOrd="1" destOrd="0" presId="urn:microsoft.com/office/officeart/2005/8/layout/vList2"/>
    <dgm:cxn modelId="{94CD6DAD-9334-4C76-8E32-6CCD0996097E}" type="presParOf" srcId="{76B5ABAC-94F1-43AA-9661-8B8B27CE5E21}" destId="{92103944-5745-47DF-B6E9-758FBED6371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2998FC-6B91-4081-94B3-9C36C85934E6}"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CA4D2655-98C1-44B1-8681-8FD1E9319A05}">
      <dgm:prSet phldr="0"/>
      <dgm:spPr/>
      <dgm:t>
        <a:bodyPr/>
        <a:lstStyle/>
        <a:p>
          <a:pPr rtl="0"/>
          <a:r>
            <a:rPr lang="en-US">
              <a:latin typeface="Franklin Gothic Book" panose="020B0503020102020204"/>
            </a:rPr>
            <a:t>Starting July 1, 2025, Rule 6M-4.400 was updated by the federal government to reflect changes to the School Readiness copayments. </a:t>
          </a:r>
          <a:endParaRPr lang="en-US"/>
        </a:p>
      </dgm:t>
    </dgm:pt>
    <dgm:pt modelId="{C575E084-79C3-4468-B576-70E5B3C0C557}" type="parTrans" cxnId="{983C7BC8-0891-46C2-BEA7-F03A6F16A4D3}">
      <dgm:prSet/>
      <dgm:spPr/>
    </dgm:pt>
    <dgm:pt modelId="{DF826632-C7EB-4B53-9215-32150A26107B}" type="sibTrans" cxnId="{983C7BC8-0891-46C2-BEA7-F03A6F16A4D3}">
      <dgm:prSet/>
      <dgm:spPr/>
    </dgm:pt>
    <dgm:pt modelId="{AA598433-63E7-435F-8D4D-C1B6B637568E}">
      <dgm:prSet phldr="0"/>
      <dgm:spPr/>
      <dgm:t>
        <a:bodyPr/>
        <a:lstStyle/>
        <a:p>
          <a:pPr rtl="0"/>
          <a:r>
            <a:rPr lang="en-US">
              <a:solidFill>
                <a:schemeClr val="bg1"/>
              </a:solidFill>
              <a:latin typeface="Calibri"/>
              <a:ea typeface="Calibri"/>
              <a:cs typeface="Calibri"/>
            </a:rPr>
            <a:t>A new DEL sliding fee scale went into effect on 7.1.25. The Family Services team continues to assess income as usual, however at the time of redetermination or initial determination for a new family, copayments are now calculated as a percentage of a household's gross annual income, not to exceed 6%, and will be based on the child's authorized care hours (full-time or part time).</a:t>
          </a:r>
        </a:p>
      </dgm:t>
    </dgm:pt>
    <dgm:pt modelId="{CFEF3B90-FC5A-45BC-88D2-594BE3126FE4}" type="parTrans" cxnId="{2098EEC1-2968-482D-8FF7-29C3B9AE0E6E}">
      <dgm:prSet/>
      <dgm:spPr/>
    </dgm:pt>
    <dgm:pt modelId="{8EABCF18-1DCD-437B-9223-3D8520C6F759}" type="sibTrans" cxnId="{2098EEC1-2968-482D-8FF7-29C3B9AE0E6E}">
      <dgm:prSet/>
      <dgm:spPr/>
    </dgm:pt>
    <dgm:pt modelId="{C1861D9F-A500-48EC-AA38-BCCE484709D4}" type="pres">
      <dgm:prSet presAssocID="{F42998FC-6B91-4081-94B3-9C36C85934E6}" presName="linear" presStyleCnt="0">
        <dgm:presLayoutVars>
          <dgm:animLvl val="lvl"/>
          <dgm:resizeHandles val="exact"/>
        </dgm:presLayoutVars>
      </dgm:prSet>
      <dgm:spPr/>
    </dgm:pt>
    <dgm:pt modelId="{BC5DEB08-CA4F-41AC-8619-2C67B8D96512}" type="pres">
      <dgm:prSet presAssocID="{CA4D2655-98C1-44B1-8681-8FD1E9319A05}" presName="parentText" presStyleLbl="node1" presStyleIdx="0" presStyleCnt="2">
        <dgm:presLayoutVars>
          <dgm:chMax val="0"/>
          <dgm:bulletEnabled val="1"/>
        </dgm:presLayoutVars>
      </dgm:prSet>
      <dgm:spPr/>
    </dgm:pt>
    <dgm:pt modelId="{45DA8F1C-834B-46BD-8DD5-3F0F2CFE3165}" type="pres">
      <dgm:prSet presAssocID="{DF826632-C7EB-4B53-9215-32150A26107B}" presName="spacer" presStyleCnt="0"/>
      <dgm:spPr/>
    </dgm:pt>
    <dgm:pt modelId="{3E962497-5900-498D-B7CE-00B280665774}" type="pres">
      <dgm:prSet presAssocID="{AA598433-63E7-435F-8D4D-C1B6B637568E}" presName="parentText" presStyleLbl="node1" presStyleIdx="1" presStyleCnt="2">
        <dgm:presLayoutVars>
          <dgm:chMax val="0"/>
          <dgm:bulletEnabled val="1"/>
        </dgm:presLayoutVars>
      </dgm:prSet>
      <dgm:spPr/>
    </dgm:pt>
  </dgm:ptLst>
  <dgm:cxnLst>
    <dgm:cxn modelId="{E67F061E-0ABD-43D1-9BA1-FD56A3D20858}" type="presOf" srcId="{CA4D2655-98C1-44B1-8681-8FD1E9319A05}" destId="{BC5DEB08-CA4F-41AC-8619-2C67B8D96512}" srcOrd="0" destOrd="0" presId="urn:microsoft.com/office/officeart/2005/8/layout/vList2"/>
    <dgm:cxn modelId="{3499C25D-48DE-4014-8733-7ED9F6DB115B}" type="presOf" srcId="{F42998FC-6B91-4081-94B3-9C36C85934E6}" destId="{C1861D9F-A500-48EC-AA38-BCCE484709D4}" srcOrd="0" destOrd="0" presId="urn:microsoft.com/office/officeart/2005/8/layout/vList2"/>
    <dgm:cxn modelId="{3E1DE347-D03B-4B98-9549-75ACA4326954}" type="presOf" srcId="{AA598433-63E7-435F-8D4D-C1B6B637568E}" destId="{3E962497-5900-498D-B7CE-00B280665774}" srcOrd="0" destOrd="0" presId="urn:microsoft.com/office/officeart/2005/8/layout/vList2"/>
    <dgm:cxn modelId="{2098EEC1-2968-482D-8FF7-29C3B9AE0E6E}" srcId="{F42998FC-6B91-4081-94B3-9C36C85934E6}" destId="{AA598433-63E7-435F-8D4D-C1B6B637568E}" srcOrd="1" destOrd="0" parTransId="{CFEF3B90-FC5A-45BC-88D2-594BE3126FE4}" sibTransId="{8EABCF18-1DCD-437B-9223-3D8520C6F759}"/>
    <dgm:cxn modelId="{983C7BC8-0891-46C2-BEA7-F03A6F16A4D3}" srcId="{F42998FC-6B91-4081-94B3-9C36C85934E6}" destId="{CA4D2655-98C1-44B1-8681-8FD1E9319A05}" srcOrd="0" destOrd="0" parTransId="{C575E084-79C3-4468-B576-70E5B3C0C557}" sibTransId="{DF826632-C7EB-4B53-9215-32150A26107B}"/>
    <dgm:cxn modelId="{1CD1DEB4-7226-450C-B4AF-1483CB0D4FA4}" type="presParOf" srcId="{C1861D9F-A500-48EC-AA38-BCCE484709D4}" destId="{BC5DEB08-CA4F-41AC-8619-2C67B8D96512}" srcOrd="0" destOrd="0" presId="urn:microsoft.com/office/officeart/2005/8/layout/vList2"/>
    <dgm:cxn modelId="{6E8436A6-945B-4115-BA94-F5E129C9D0DE}" type="presParOf" srcId="{C1861D9F-A500-48EC-AA38-BCCE484709D4}" destId="{45DA8F1C-834B-46BD-8DD5-3F0F2CFE3165}" srcOrd="1" destOrd="0" presId="urn:microsoft.com/office/officeart/2005/8/layout/vList2"/>
    <dgm:cxn modelId="{38ECE68B-07DE-49AB-A384-3675EEC1D18A}" type="presParOf" srcId="{C1861D9F-A500-48EC-AA38-BCCE484709D4}" destId="{3E962497-5900-498D-B7CE-00B280665774}"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2998FC-6B91-4081-94B3-9C36C85934E6}"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AA598433-63E7-435F-8D4D-C1B6B637568E}">
      <dgm:prSet phldr="0"/>
      <dgm:spPr/>
      <dgm:t>
        <a:bodyPr/>
        <a:lstStyle/>
        <a:p>
          <a:pPr rtl="0"/>
          <a:r>
            <a:rPr lang="en-US">
              <a:latin typeface="Franklin Gothic Book" panose="020B0503020102020204"/>
            </a:rPr>
            <a:t>For brand new </a:t>
          </a:r>
          <a:r>
            <a:rPr lang="en-US" err="1">
              <a:latin typeface="Franklin Gothic Book" panose="020B0503020102020204"/>
            </a:rPr>
            <a:t>eligibilites</a:t>
          </a:r>
          <a:r>
            <a:rPr lang="en-US">
              <a:latin typeface="Franklin Gothic Book" panose="020B0503020102020204"/>
            </a:rPr>
            <a:t> and for families redetermining after 7.1.25, only one child will be assigned a co-payment, even if multiple children are enrolled in the School Readiness Program. </a:t>
          </a:r>
          <a:endParaRPr lang="en-US"/>
        </a:p>
      </dgm:t>
    </dgm:pt>
    <dgm:pt modelId="{CFEF3B90-FC5A-45BC-88D2-594BE3126FE4}" type="parTrans" cxnId="{2098EEC1-2968-482D-8FF7-29C3B9AE0E6E}">
      <dgm:prSet/>
      <dgm:spPr/>
    </dgm:pt>
    <dgm:pt modelId="{8EABCF18-1DCD-437B-9223-3D8520C6F759}" type="sibTrans" cxnId="{2098EEC1-2968-482D-8FF7-29C3B9AE0E6E}">
      <dgm:prSet/>
      <dgm:spPr/>
    </dgm:pt>
    <dgm:pt modelId="{E620BBD2-0248-4619-951E-B7478CEA0C20}">
      <dgm:prSet phldr="0"/>
      <dgm:spPr/>
      <dgm:t>
        <a:bodyPr/>
        <a:lstStyle/>
        <a:p>
          <a:pPr rtl="0"/>
          <a:r>
            <a:rPr lang="en-US">
              <a:latin typeface="Franklin Gothic Book" panose="020B0503020102020204"/>
            </a:rPr>
            <a:t>The co-payment will be assigned to just one provider, even if the child attends more than one. </a:t>
          </a:r>
        </a:p>
      </dgm:t>
    </dgm:pt>
    <dgm:pt modelId="{C78D8E9A-8D15-49E7-9460-DD1DB6DA1102}" type="parTrans" cxnId="{CF87DF19-2FB6-4379-A6E6-18F1B1138CBC}">
      <dgm:prSet/>
      <dgm:spPr/>
    </dgm:pt>
    <dgm:pt modelId="{60E47F6B-0B52-49DF-9FD7-1B3BBAB29373}" type="sibTrans" cxnId="{CF87DF19-2FB6-4379-A6E6-18F1B1138CBC}">
      <dgm:prSet/>
      <dgm:spPr/>
    </dgm:pt>
    <dgm:pt modelId="{6B61A061-36B4-4C10-A2B5-5E11B965EBD5}">
      <dgm:prSet phldr="0"/>
      <dgm:spPr/>
      <dgm:t>
        <a:bodyPr/>
        <a:lstStyle/>
        <a:p>
          <a:pPr rtl="0"/>
          <a:r>
            <a:rPr lang="en-US">
              <a:latin typeface="Franklin Gothic Book" panose="020B0503020102020204"/>
            </a:rPr>
            <a:t>All other children in the household enrolled in the SR Program will have a $0 co-payment, and provider will receive full daily reimbursement rates based on authorized care hours. </a:t>
          </a:r>
        </a:p>
      </dgm:t>
    </dgm:pt>
    <dgm:pt modelId="{03968EAD-E488-4F5F-9F42-93A73E94F55D}" type="parTrans" cxnId="{E1875CBA-0AA4-42BF-A21E-B0A2AD2A2905}">
      <dgm:prSet/>
      <dgm:spPr/>
    </dgm:pt>
    <dgm:pt modelId="{CB18DE0D-4EC8-418E-9354-3D05AB8C4C9E}" type="sibTrans" cxnId="{E1875CBA-0AA4-42BF-A21E-B0A2AD2A2905}">
      <dgm:prSet/>
      <dgm:spPr/>
    </dgm:pt>
    <dgm:pt modelId="{6D0E3692-1817-4D83-A18D-33A980B5F663}">
      <dgm:prSet phldr="0"/>
      <dgm:spPr/>
      <dgm:t>
        <a:bodyPr/>
        <a:lstStyle/>
        <a:p>
          <a:pPr rtl="0"/>
          <a:r>
            <a:rPr lang="en-US">
              <a:latin typeface="Franklin Gothic Book" panose="020B0503020102020204"/>
            </a:rPr>
            <a:t>For families already receiving services prior to 7.1.25, these changes will not occur until their upcoming redetermination date. </a:t>
          </a:r>
        </a:p>
      </dgm:t>
    </dgm:pt>
    <dgm:pt modelId="{BD3E26DB-7E47-453A-A989-1BCE461C8B31}" type="parTrans" cxnId="{DF8A877A-7533-45FC-853A-90A077F19BF7}">
      <dgm:prSet/>
      <dgm:spPr/>
    </dgm:pt>
    <dgm:pt modelId="{098FC986-F095-437A-9723-80EFA0F7CA84}" type="sibTrans" cxnId="{DF8A877A-7533-45FC-853A-90A077F19BF7}">
      <dgm:prSet/>
      <dgm:spPr/>
    </dgm:pt>
    <dgm:pt modelId="{C1861D9F-A500-48EC-AA38-BCCE484709D4}" type="pres">
      <dgm:prSet presAssocID="{F42998FC-6B91-4081-94B3-9C36C85934E6}" presName="linear" presStyleCnt="0">
        <dgm:presLayoutVars>
          <dgm:animLvl val="lvl"/>
          <dgm:resizeHandles val="exact"/>
        </dgm:presLayoutVars>
      </dgm:prSet>
      <dgm:spPr/>
    </dgm:pt>
    <dgm:pt modelId="{3E962497-5900-498D-B7CE-00B280665774}" type="pres">
      <dgm:prSet presAssocID="{AA598433-63E7-435F-8D4D-C1B6B637568E}" presName="parentText" presStyleLbl="node1" presStyleIdx="0" presStyleCnt="4">
        <dgm:presLayoutVars>
          <dgm:chMax val="0"/>
          <dgm:bulletEnabled val="1"/>
        </dgm:presLayoutVars>
      </dgm:prSet>
      <dgm:spPr/>
    </dgm:pt>
    <dgm:pt modelId="{13542521-5D8A-4E78-9D12-22D280CADD83}" type="pres">
      <dgm:prSet presAssocID="{8EABCF18-1DCD-437B-9223-3D8520C6F759}" presName="spacer" presStyleCnt="0"/>
      <dgm:spPr/>
    </dgm:pt>
    <dgm:pt modelId="{D4818467-4312-44F4-AAD2-F0F3F9B15FF5}" type="pres">
      <dgm:prSet presAssocID="{E620BBD2-0248-4619-951E-B7478CEA0C20}" presName="parentText" presStyleLbl="node1" presStyleIdx="1" presStyleCnt="4">
        <dgm:presLayoutVars>
          <dgm:chMax val="0"/>
          <dgm:bulletEnabled val="1"/>
        </dgm:presLayoutVars>
      </dgm:prSet>
      <dgm:spPr/>
    </dgm:pt>
    <dgm:pt modelId="{AAEF9364-22C6-449C-83FF-3CE692C82ED8}" type="pres">
      <dgm:prSet presAssocID="{60E47F6B-0B52-49DF-9FD7-1B3BBAB29373}" presName="spacer" presStyleCnt="0"/>
      <dgm:spPr/>
    </dgm:pt>
    <dgm:pt modelId="{A321ACCE-8D8A-40DC-BFB4-D2F969807476}" type="pres">
      <dgm:prSet presAssocID="{6B61A061-36B4-4C10-A2B5-5E11B965EBD5}" presName="parentText" presStyleLbl="node1" presStyleIdx="2" presStyleCnt="4">
        <dgm:presLayoutVars>
          <dgm:chMax val="0"/>
          <dgm:bulletEnabled val="1"/>
        </dgm:presLayoutVars>
      </dgm:prSet>
      <dgm:spPr/>
    </dgm:pt>
    <dgm:pt modelId="{EE4D326C-24F0-4C7F-AD86-87492834317D}" type="pres">
      <dgm:prSet presAssocID="{CB18DE0D-4EC8-418E-9354-3D05AB8C4C9E}" presName="spacer" presStyleCnt="0"/>
      <dgm:spPr/>
    </dgm:pt>
    <dgm:pt modelId="{315F8AA2-50E8-4D5B-8E14-54A54351DC62}" type="pres">
      <dgm:prSet presAssocID="{6D0E3692-1817-4D83-A18D-33A980B5F663}" presName="parentText" presStyleLbl="node1" presStyleIdx="3" presStyleCnt="4">
        <dgm:presLayoutVars>
          <dgm:chMax val="0"/>
          <dgm:bulletEnabled val="1"/>
        </dgm:presLayoutVars>
      </dgm:prSet>
      <dgm:spPr/>
    </dgm:pt>
  </dgm:ptLst>
  <dgm:cxnLst>
    <dgm:cxn modelId="{8263D301-4B16-4A03-BEA0-077E22A38990}" type="presOf" srcId="{AA598433-63E7-435F-8D4D-C1B6B637568E}" destId="{3E962497-5900-498D-B7CE-00B280665774}" srcOrd="0" destOrd="0" presId="urn:microsoft.com/office/officeart/2005/8/layout/vList2"/>
    <dgm:cxn modelId="{CF87DF19-2FB6-4379-A6E6-18F1B1138CBC}" srcId="{F42998FC-6B91-4081-94B3-9C36C85934E6}" destId="{E620BBD2-0248-4619-951E-B7478CEA0C20}" srcOrd="1" destOrd="0" parTransId="{C78D8E9A-8D15-49E7-9460-DD1DB6DA1102}" sibTransId="{60E47F6B-0B52-49DF-9FD7-1B3BBAB29373}"/>
    <dgm:cxn modelId="{5018CF33-8A41-4870-8C6F-176F561067AD}" type="presOf" srcId="{6D0E3692-1817-4D83-A18D-33A980B5F663}" destId="{315F8AA2-50E8-4D5B-8E14-54A54351DC62}" srcOrd="0" destOrd="0" presId="urn:microsoft.com/office/officeart/2005/8/layout/vList2"/>
    <dgm:cxn modelId="{3499C25D-48DE-4014-8733-7ED9F6DB115B}" type="presOf" srcId="{F42998FC-6B91-4081-94B3-9C36C85934E6}" destId="{C1861D9F-A500-48EC-AA38-BCCE484709D4}" srcOrd="0" destOrd="0" presId="urn:microsoft.com/office/officeart/2005/8/layout/vList2"/>
    <dgm:cxn modelId="{5EE72B45-2831-4DEB-9C97-01248CA535E8}" type="presOf" srcId="{6B61A061-36B4-4C10-A2B5-5E11B965EBD5}" destId="{A321ACCE-8D8A-40DC-BFB4-D2F969807476}" srcOrd="0" destOrd="0" presId="urn:microsoft.com/office/officeart/2005/8/layout/vList2"/>
    <dgm:cxn modelId="{DF8A877A-7533-45FC-853A-90A077F19BF7}" srcId="{F42998FC-6B91-4081-94B3-9C36C85934E6}" destId="{6D0E3692-1817-4D83-A18D-33A980B5F663}" srcOrd="3" destOrd="0" parTransId="{BD3E26DB-7E47-453A-A989-1BCE461C8B31}" sibTransId="{098FC986-F095-437A-9723-80EFA0F7CA84}"/>
    <dgm:cxn modelId="{04031CAD-65E6-436A-B164-0C0A44885E61}" type="presOf" srcId="{E620BBD2-0248-4619-951E-B7478CEA0C20}" destId="{D4818467-4312-44F4-AAD2-F0F3F9B15FF5}" srcOrd="0" destOrd="0" presId="urn:microsoft.com/office/officeart/2005/8/layout/vList2"/>
    <dgm:cxn modelId="{E1875CBA-0AA4-42BF-A21E-B0A2AD2A2905}" srcId="{F42998FC-6B91-4081-94B3-9C36C85934E6}" destId="{6B61A061-36B4-4C10-A2B5-5E11B965EBD5}" srcOrd="2" destOrd="0" parTransId="{03968EAD-E488-4F5F-9F42-93A73E94F55D}" sibTransId="{CB18DE0D-4EC8-418E-9354-3D05AB8C4C9E}"/>
    <dgm:cxn modelId="{2098EEC1-2968-482D-8FF7-29C3B9AE0E6E}" srcId="{F42998FC-6B91-4081-94B3-9C36C85934E6}" destId="{AA598433-63E7-435F-8D4D-C1B6B637568E}" srcOrd="0" destOrd="0" parTransId="{CFEF3B90-FC5A-45BC-88D2-594BE3126FE4}" sibTransId="{8EABCF18-1DCD-437B-9223-3D8520C6F759}"/>
    <dgm:cxn modelId="{81AED60D-899C-49CB-BC4B-E086186F862D}" type="presParOf" srcId="{C1861D9F-A500-48EC-AA38-BCCE484709D4}" destId="{3E962497-5900-498D-B7CE-00B280665774}" srcOrd="0" destOrd="0" presId="urn:microsoft.com/office/officeart/2005/8/layout/vList2"/>
    <dgm:cxn modelId="{EB3D1404-B357-47E2-A348-261A17A67EE4}" type="presParOf" srcId="{C1861D9F-A500-48EC-AA38-BCCE484709D4}" destId="{13542521-5D8A-4E78-9D12-22D280CADD83}" srcOrd="1" destOrd="0" presId="urn:microsoft.com/office/officeart/2005/8/layout/vList2"/>
    <dgm:cxn modelId="{7F399AF3-9678-445B-8999-02001CC5AD64}" type="presParOf" srcId="{C1861D9F-A500-48EC-AA38-BCCE484709D4}" destId="{D4818467-4312-44F4-AAD2-F0F3F9B15FF5}" srcOrd="2" destOrd="0" presId="urn:microsoft.com/office/officeart/2005/8/layout/vList2"/>
    <dgm:cxn modelId="{96A93D8C-5F74-4EE2-A6FD-B4A9C9F46C88}" type="presParOf" srcId="{C1861D9F-A500-48EC-AA38-BCCE484709D4}" destId="{AAEF9364-22C6-449C-83FF-3CE692C82ED8}" srcOrd="3" destOrd="0" presId="urn:microsoft.com/office/officeart/2005/8/layout/vList2"/>
    <dgm:cxn modelId="{3E3EB1A6-5754-4975-B0BF-94FBF1ECE2D4}" type="presParOf" srcId="{C1861D9F-A500-48EC-AA38-BCCE484709D4}" destId="{A321ACCE-8D8A-40DC-BFB4-D2F969807476}" srcOrd="4" destOrd="0" presId="urn:microsoft.com/office/officeart/2005/8/layout/vList2"/>
    <dgm:cxn modelId="{B1DEF896-F3B3-4708-AFDA-0D569028157F}" type="presParOf" srcId="{C1861D9F-A500-48EC-AA38-BCCE484709D4}" destId="{EE4D326C-24F0-4C7F-AD86-87492834317D}" srcOrd="5" destOrd="0" presId="urn:microsoft.com/office/officeart/2005/8/layout/vList2"/>
    <dgm:cxn modelId="{3D79F053-3A78-4D0A-9A11-6CC74FFB95B2}" type="presParOf" srcId="{C1861D9F-A500-48EC-AA38-BCCE484709D4}" destId="{315F8AA2-50E8-4D5B-8E14-54A54351DC6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2998FC-6B91-4081-94B3-9C36C85934E6}"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6D0E3692-1817-4D83-A18D-33A980B5F663}">
      <dgm:prSet phldr="0"/>
      <dgm:spPr/>
      <dgm:t>
        <a:bodyPr/>
        <a:lstStyle/>
        <a:p>
          <a:pPr rtl="0"/>
          <a:r>
            <a:rPr lang="en-US">
              <a:latin typeface="Franklin Gothic Book" panose="020B0503020102020204"/>
            </a:rPr>
            <a:t>Each child's certificate will indicate whether they have a co-payment or a $0 co-payment. </a:t>
          </a:r>
          <a:endParaRPr lang="en-US"/>
        </a:p>
      </dgm:t>
    </dgm:pt>
    <dgm:pt modelId="{BD3E26DB-7E47-453A-A989-1BCE461C8B31}" type="parTrans" cxnId="{DF8A877A-7533-45FC-853A-90A077F19BF7}">
      <dgm:prSet/>
      <dgm:spPr/>
    </dgm:pt>
    <dgm:pt modelId="{098FC986-F095-437A-9723-80EFA0F7CA84}" type="sibTrans" cxnId="{DF8A877A-7533-45FC-853A-90A077F19BF7}">
      <dgm:prSet/>
      <dgm:spPr/>
    </dgm:pt>
    <dgm:pt modelId="{946DC918-EE7E-44AC-876B-CEB947B7A125}">
      <dgm:prSet phldr="0"/>
      <dgm:spPr/>
      <dgm:t>
        <a:bodyPr/>
        <a:lstStyle/>
        <a:p>
          <a:pPr rtl="0"/>
          <a:r>
            <a:rPr lang="en-US">
              <a:latin typeface="Franklin Gothic Book" panose="020B0503020102020204"/>
            </a:rPr>
            <a:t>It will </a:t>
          </a:r>
          <a:r>
            <a:rPr lang="en-US" err="1">
              <a:latin typeface="Franklin Gothic Book" panose="020B0503020102020204"/>
            </a:rPr>
            <a:t>aslo</a:t>
          </a:r>
          <a:r>
            <a:rPr lang="en-US">
              <a:latin typeface="Franklin Gothic Book" panose="020B0503020102020204"/>
            </a:rPr>
            <a:t> show the daily reimbursement rate ECS4Kids will pay: Before co-payment (for the assigned child) and in full (for children with $0 co-payment).</a:t>
          </a:r>
          <a:br>
            <a:rPr lang="en-US">
              <a:solidFill>
                <a:srgbClr val="000000"/>
              </a:solidFill>
              <a:latin typeface="Franklin Gothic Book" panose="020B0503020102020204"/>
            </a:rPr>
          </a:br>
          <a:endParaRPr lang="en-US">
            <a:solidFill>
              <a:srgbClr val="000000"/>
            </a:solidFill>
            <a:latin typeface="Franklin Gothic Book" panose="020B0503020102020204"/>
          </a:endParaRPr>
        </a:p>
      </dgm:t>
    </dgm:pt>
    <dgm:pt modelId="{D7DB246A-6DD1-4629-B2AF-EBDCBCBECE54}" type="parTrans" cxnId="{9EB423FB-ADF1-4D6D-8BDC-DD2C4D644E20}">
      <dgm:prSet/>
      <dgm:spPr/>
    </dgm:pt>
    <dgm:pt modelId="{034205DA-6BED-47A3-A241-9E9B98B7026E}" type="sibTrans" cxnId="{9EB423FB-ADF1-4D6D-8BDC-DD2C4D644E20}">
      <dgm:prSet/>
      <dgm:spPr/>
    </dgm:pt>
    <dgm:pt modelId="{C1861D9F-A500-48EC-AA38-BCCE484709D4}" type="pres">
      <dgm:prSet presAssocID="{F42998FC-6B91-4081-94B3-9C36C85934E6}" presName="linear" presStyleCnt="0">
        <dgm:presLayoutVars>
          <dgm:animLvl val="lvl"/>
          <dgm:resizeHandles val="exact"/>
        </dgm:presLayoutVars>
      </dgm:prSet>
      <dgm:spPr/>
    </dgm:pt>
    <dgm:pt modelId="{315F8AA2-50E8-4D5B-8E14-54A54351DC62}" type="pres">
      <dgm:prSet presAssocID="{6D0E3692-1817-4D83-A18D-33A980B5F663}" presName="parentText" presStyleLbl="node1" presStyleIdx="0" presStyleCnt="2">
        <dgm:presLayoutVars>
          <dgm:chMax val="0"/>
          <dgm:bulletEnabled val="1"/>
        </dgm:presLayoutVars>
      </dgm:prSet>
      <dgm:spPr/>
    </dgm:pt>
    <dgm:pt modelId="{027960B0-E7F0-4E5C-AC82-1826D14195CD}" type="pres">
      <dgm:prSet presAssocID="{098FC986-F095-437A-9723-80EFA0F7CA84}" presName="spacer" presStyleCnt="0"/>
      <dgm:spPr/>
    </dgm:pt>
    <dgm:pt modelId="{DD086679-7BDF-497D-BD1B-B6DF6CF2C2FF}" type="pres">
      <dgm:prSet presAssocID="{946DC918-EE7E-44AC-876B-CEB947B7A125}" presName="parentText" presStyleLbl="node1" presStyleIdx="1" presStyleCnt="2">
        <dgm:presLayoutVars>
          <dgm:chMax val="0"/>
          <dgm:bulletEnabled val="1"/>
        </dgm:presLayoutVars>
      </dgm:prSet>
      <dgm:spPr/>
    </dgm:pt>
  </dgm:ptLst>
  <dgm:cxnLst>
    <dgm:cxn modelId="{1E70721B-A786-4C21-A1CD-7E2612B2F3E0}" type="presOf" srcId="{6D0E3692-1817-4D83-A18D-33A980B5F663}" destId="{315F8AA2-50E8-4D5B-8E14-54A54351DC62}" srcOrd="0" destOrd="0" presId="urn:microsoft.com/office/officeart/2005/8/layout/vList2"/>
    <dgm:cxn modelId="{3499C25D-48DE-4014-8733-7ED9F6DB115B}" type="presOf" srcId="{F42998FC-6B91-4081-94B3-9C36C85934E6}" destId="{C1861D9F-A500-48EC-AA38-BCCE484709D4}" srcOrd="0" destOrd="0" presId="urn:microsoft.com/office/officeart/2005/8/layout/vList2"/>
    <dgm:cxn modelId="{DF8A877A-7533-45FC-853A-90A077F19BF7}" srcId="{F42998FC-6B91-4081-94B3-9C36C85934E6}" destId="{6D0E3692-1817-4D83-A18D-33A980B5F663}" srcOrd="0" destOrd="0" parTransId="{BD3E26DB-7E47-453A-A989-1BCE461C8B31}" sibTransId="{098FC986-F095-437A-9723-80EFA0F7CA84}"/>
    <dgm:cxn modelId="{9EB423FB-ADF1-4D6D-8BDC-DD2C4D644E20}" srcId="{F42998FC-6B91-4081-94B3-9C36C85934E6}" destId="{946DC918-EE7E-44AC-876B-CEB947B7A125}" srcOrd="1" destOrd="0" parTransId="{D7DB246A-6DD1-4629-B2AF-EBDCBCBECE54}" sibTransId="{034205DA-6BED-47A3-A241-9E9B98B7026E}"/>
    <dgm:cxn modelId="{2515C9FC-5799-4734-9830-6956C443B78B}" type="presOf" srcId="{946DC918-EE7E-44AC-876B-CEB947B7A125}" destId="{DD086679-7BDF-497D-BD1B-B6DF6CF2C2FF}" srcOrd="0" destOrd="0" presId="urn:microsoft.com/office/officeart/2005/8/layout/vList2"/>
    <dgm:cxn modelId="{7BD4DD45-6921-424C-9016-A2C4BE6EEAAB}" type="presParOf" srcId="{C1861D9F-A500-48EC-AA38-BCCE484709D4}" destId="{315F8AA2-50E8-4D5B-8E14-54A54351DC62}" srcOrd="0" destOrd="0" presId="urn:microsoft.com/office/officeart/2005/8/layout/vList2"/>
    <dgm:cxn modelId="{E995C73F-00BC-434F-AB9D-FDABFFBF9C46}" type="presParOf" srcId="{C1861D9F-A500-48EC-AA38-BCCE484709D4}" destId="{027960B0-E7F0-4E5C-AC82-1826D14195CD}" srcOrd="1" destOrd="0" presId="urn:microsoft.com/office/officeart/2005/8/layout/vList2"/>
    <dgm:cxn modelId="{FBFCA800-DE2B-4109-9F23-0AFE1108BE2B}" type="presParOf" srcId="{C1861D9F-A500-48EC-AA38-BCCE484709D4}" destId="{DD086679-7BDF-497D-BD1B-B6DF6CF2C2FF}"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42998FC-6B91-4081-94B3-9C36C85934E6}"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946DC918-EE7E-44AC-876B-CEB947B7A125}">
      <dgm:prSet phldr="0"/>
      <dgm:spPr/>
      <dgm:t>
        <a:bodyPr/>
        <a:lstStyle/>
        <a:p>
          <a:pPr rtl="0"/>
          <a:r>
            <a:rPr lang="en-US">
              <a:solidFill>
                <a:schemeClr val="bg1"/>
              </a:solidFill>
              <a:latin typeface="Franklin Gothic Book" panose="020B0503020102020204"/>
            </a:rPr>
            <a:t>For children with a co-payment, ECS4Kids will reimburse the SR rate minus the co-payment, based on the child's level of care and authorized schedule</a:t>
          </a:r>
          <a:r>
            <a:rPr lang="en-US">
              <a:solidFill>
                <a:srgbClr val="000000"/>
              </a:solidFill>
              <a:latin typeface="Franklin Gothic Book" panose="020B0503020102020204"/>
            </a:rPr>
            <a:t>.</a:t>
          </a:r>
        </a:p>
      </dgm:t>
    </dgm:pt>
    <dgm:pt modelId="{D7DB246A-6DD1-4629-B2AF-EBDCBCBECE54}" type="parTrans" cxnId="{9EB423FB-ADF1-4D6D-8BDC-DD2C4D644E20}">
      <dgm:prSet/>
      <dgm:spPr/>
    </dgm:pt>
    <dgm:pt modelId="{034205DA-6BED-47A3-A241-9E9B98B7026E}" type="sibTrans" cxnId="{9EB423FB-ADF1-4D6D-8BDC-DD2C4D644E20}">
      <dgm:prSet/>
      <dgm:spPr/>
    </dgm:pt>
    <dgm:pt modelId="{500F546D-4744-4E6B-97E3-AE48CD4989FA}">
      <dgm:prSet phldr="0"/>
      <dgm:spPr/>
      <dgm:t>
        <a:bodyPr/>
        <a:lstStyle/>
        <a:p>
          <a:pPr rtl="0"/>
          <a:r>
            <a:rPr lang="en-US">
              <a:latin typeface="Franklin Gothic Book" panose="020B0503020102020204"/>
            </a:rPr>
            <a:t>For children without a co-payment, ECS4Kids will reimburse the full SR rate. </a:t>
          </a:r>
        </a:p>
      </dgm:t>
    </dgm:pt>
    <dgm:pt modelId="{77381F4D-D607-4304-8C9A-41F25DA0BB7C}" type="parTrans" cxnId="{E9A08D4C-0C7E-415F-9AEA-8ABB8AC9F439}">
      <dgm:prSet/>
      <dgm:spPr/>
    </dgm:pt>
    <dgm:pt modelId="{CE3C9067-DC2F-4B0D-A9C1-B675FD3F1231}" type="sibTrans" cxnId="{E9A08D4C-0C7E-415F-9AEA-8ABB8AC9F439}">
      <dgm:prSet/>
      <dgm:spPr/>
    </dgm:pt>
    <dgm:pt modelId="{0E131741-49EA-4029-9B9F-D48A8576394C}">
      <dgm:prSet phldr="0"/>
      <dgm:spPr/>
      <dgm:t>
        <a:bodyPr/>
        <a:lstStyle/>
        <a:p>
          <a:pPr rtl="0"/>
          <a:r>
            <a:rPr lang="en-US">
              <a:latin typeface="Franklin Gothic Book" panose="020B0503020102020204"/>
            </a:rPr>
            <a:t>Providers may continue to assess additional fees for SR children, if applicable. </a:t>
          </a:r>
        </a:p>
      </dgm:t>
    </dgm:pt>
    <dgm:pt modelId="{50EBAB03-FA7F-42EB-9825-7100E77C6177}" type="parTrans" cxnId="{442C9F3E-6EEA-4F54-9FF9-72558E6829C8}">
      <dgm:prSet/>
      <dgm:spPr/>
    </dgm:pt>
    <dgm:pt modelId="{56954187-40CD-4448-80E9-CC1C3A154A6A}" type="sibTrans" cxnId="{442C9F3E-6EEA-4F54-9FF9-72558E6829C8}">
      <dgm:prSet/>
      <dgm:spPr/>
    </dgm:pt>
    <dgm:pt modelId="{C1861D9F-A500-48EC-AA38-BCCE484709D4}" type="pres">
      <dgm:prSet presAssocID="{F42998FC-6B91-4081-94B3-9C36C85934E6}" presName="linear" presStyleCnt="0">
        <dgm:presLayoutVars>
          <dgm:animLvl val="lvl"/>
          <dgm:resizeHandles val="exact"/>
        </dgm:presLayoutVars>
      </dgm:prSet>
      <dgm:spPr/>
    </dgm:pt>
    <dgm:pt modelId="{DD086679-7BDF-497D-BD1B-B6DF6CF2C2FF}" type="pres">
      <dgm:prSet presAssocID="{946DC918-EE7E-44AC-876B-CEB947B7A125}" presName="parentText" presStyleLbl="node1" presStyleIdx="0" presStyleCnt="3">
        <dgm:presLayoutVars>
          <dgm:chMax val="0"/>
          <dgm:bulletEnabled val="1"/>
        </dgm:presLayoutVars>
      </dgm:prSet>
      <dgm:spPr/>
    </dgm:pt>
    <dgm:pt modelId="{6633A1EC-BD04-4DC3-B218-04F283D0B478}" type="pres">
      <dgm:prSet presAssocID="{034205DA-6BED-47A3-A241-9E9B98B7026E}" presName="spacer" presStyleCnt="0"/>
      <dgm:spPr/>
    </dgm:pt>
    <dgm:pt modelId="{7EF5CB6A-341A-469B-BB96-C19D62EB66D8}" type="pres">
      <dgm:prSet presAssocID="{500F546D-4744-4E6B-97E3-AE48CD4989FA}" presName="parentText" presStyleLbl="node1" presStyleIdx="1" presStyleCnt="3">
        <dgm:presLayoutVars>
          <dgm:chMax val="0"/>
          <dgm:bulletEnabled val="1"/>
        </dgm:presLayoutVars>
      </dgm:prSet>
      <dgm:spPr/>
    </dgm:pt>
    <dgm:pt modelId="{5A1F5F04-2921-4F3F-AC4B-7C478FCB3EFC}" type="pres">
      <dgm:prSet presAssocID="{CE3C9067-DC2F-4B0D-A9C1-B675FD3F1231}" presName="spacer" presStyleCnt="0"/>
      <dgm:spPr/>
    </dgm:pt>
    <dgm:pt modelId="{8EA10B6B-49C1-4995-A6EE-4BB71F7EFB03}" type="pres">
      <dgm:prSet presAssocID="{0E131741-49EA-4029-9B9F-D48A8576394C}" presName="parentText" presStyleLbl="node1" presStyleIdx="2" presStyleCnt="3">
        <dgm:presLayoutVars>
          <dgm:chMax val="0"/>
          <dgm:bulletEnabled val="1"/>
        </dgm:presLayoutVars>
      </dgm:prSet>
      <dgm:spPr/>
    </dgm:pt>
  </dgm:ptLst>
  <dgm:cxnLst>
    <dgm:cxn modelId="{F2A1B73A-15DE-44E4-9BB3-C927292830CC}" type="presOf" srcId="{500F546D-4744-4E6B-97E3-AE48CD4989FA}" destId="{7EF5CB6A-341A-469B-BB96-C19D62EB66D8}" srcOrd="0" destOrd="0" presId="urn:microsoft.com/office/officeart/2005/8/layout/vList2"/>
    <dgm:cxn modelId="{442C9F3E-6EEA-4F54-9FF9-72558E6829C8}" srcId="{F42998FC-6B91-4081-94B3-9C36C85934E6}" destId="{0E131741-49EA-4029-9B9F-D48A8576394C}" srcOrd="2" destOrd="0" parTransId="{50EBAB03-FA7F-42EB-9825-7100E77C6177}" sibTransId="{56954187-40CD-4448-80E9-CC1C3A154A6A}"/>
    <dgm:cxn modelId="{3499C25D-48DE-4014-8733-7ED9F6DB115B}" type="presOf" srcId="{F42998FC-6B91-4081-94B3-9C36C85934E6}" destId="{C1861D9F-A500-48EC-AA38-BCCE484709D4}" srcOrd="0" destOrd="0" presId="urn:microsoft.com/office/officeart/2005/8/layout/vList2"/>
    <dgm:cxn modelId="{9A593343-6972-40E5-919D-95912FCF8FEF}" type="presOf" srcId="{0E131741-49EA-4029-9B9F-D48A8576394C}" destId="{8EA10B6B-49C1-4995-A6EE-4BB71F7EFB03}" srcOrd="0" destOrd="0" presId="urn:microsoft.com/office/officeart/2005/8/layout/vList2"/>
    <dgm:cxn modelId="{E9A08D4C-0C7E-415F-9AEA-8ABB8AC9F439}" srcId="{F42998FC-6B91-4081-94B3-9C36C85934E6}" destId="{500F546D-4744-4E6B-97E3-AE48CD4989FA}" srcOrd="1" destOrd="0" parTransId="{77381F4D-D607-4304-8C9A-41F25DA0BB7C}" sibTransId="{CE3C9067-DC2F-4B0D-A9C1-B675FD3F1231}"/>
    <dgm:cxn modelId="{BA5EB2B1-F440-4961-A1D0-C4EF935D36B2}" type="presOf" srcId="{946DC918-EE7E-44AC-876B-CEB947B7A125}" destId="{DD086679-7BDF-497D-BD1B-B6DF6CF2C2FF}" srcOrd="0" destOrd="0" presId="urn:microsoft.com/office/officeart/2005/8/layout/vList2"/>
    <dgm:cxn modelId="{9EB423FB-ADF1-4D6D-8BDC-DD2C4D644E20}" srcId="{F42998FC-6B91-4081-94B3-9C36C85934E6}" destId="{946DC918-EE7E-44AC-876B-CEB947B7A125}" srcOrd="0" destOrd="0" parTransId="{D7DB246A-6DD1-4629-B2AF-EBDCBCBECE54}" sibTransId="{034205DA-6BED-47A3-A241-9E9B98B7026E}"/>
    <dgm:cxn modelId="{663D0901-81D3-4539-8AB8-2E7773E34AF0}" type="presParOf" srcId="{C1861D9F-A500-48EC-AA38-BCCE484709D4}" destId="{DD086679-7BDF-497D-BD1B-B6DF6CF2C2FF}" srcOrd="0" destOrd="0" presId="urn:microsoft.com/office/officeart/2005/8/layout/vList2"/>
    <dgm:cxn modelId="{10238994-DAB2-410E-89C2-CC1D463D0B14}" type="presParOf" srcId="{C1861D9F-A500-48EC-AA38-BCCE484709D4}" destId="{6633A1EC-BD04-4DC3-B218-04F283D0B478}" srcOrd="1" destOrd="0" presId="urn:microsoft.com/office/officeart/2005/8/layout/vList2"/>
    <dgm:cxn modelId="{4AFE4E6E-A841-4E30-BCEA-02AF7ECDC637}" type="presParOf" srcId="{C1861D9F-A500-48EC-AA38-BCCE484709D4}" destId="{7EF5CB6A-341A-469B-BB96-C19D62EB66D8}" srcOrd="2" destOrd="0" presId="urn:microsoft.com/office/officeart/2005/8/layout/vList2"/>
    <dgm:cxn modelId="{BD94D09B-E703-43B5-8BE5-63EB24813DE3}" type="presParOf" srcId="{C1861D9F-A500-48EC-AA38-BCCE484709D4}" destId="{5A1F5F04-2921-4F3F-AC4B-7C478FCB3EFC}" srcOrd="3" destOrd="0" presId="urn:microsoft.com/office/officeart/2005/8/layout/vList2"/>
    <dgm:cxn modelId="{A993A70E-E1BA-44CC-8E90-021205CD70A2}" type="presParOf" srcId="{C1861D9F-A500-48EC-AA38-BCCE484709D4}" destId="{8EA10B6B-49C1-4995-A6EE-4BB71F7EFB0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8559293-BCEB-4AEA-84C1-420F2BC2F1D6}" type="doc">
      <dgm:prSet loTypeId="urn:microsoft.com/office/officeart/2008/layout/LinedList" loCatId="list" qsTypeId="urn:microsoft.com/office/officeart/2005/8/quickstyle/simple1" qsCatId="simple" csTypeId="urn:microsoft.com/office/officeart/2005/8/colors/colorful2" csCatId="colorful" phldr="1"/>
      <dgm:spPr/>
      <dgm:t>
        <a:bodyPr/>
        <a:lstStyle/>
        <a:p>
          <a:endParaRPr lang="en-US"/>
        </a:p>
      </dgm:t>
    </dgm:pt>
    <dgm:pt modelId="{A92D12D8-81C6-46A9-8250-C6572097D124}">
      <dgm:prSet/>
      <dgm:spPr/>
      <dgm:t>
        <a:bodyPr/>
        <a:lstStyle/>
        <a:p>
          <a:pPr rtl="0"/>
          <a:r>
            <a:rPr lang="en-US"/>
            <a:t>Emily Taylor– </a:t>
          </a:r>
          <a:r>
            <a:rPr lang="en-US">
              <a:latin typeface="Franklin Gothic Book" panose="020B0503020102020204"/>
            </a:rPr>
            <a:t>904-726-1500</a:t>
          </a:r>
          <a:r>
            <a:rPr lang="en-US"/>
            <a:t> ext.</a:t>
          </a:r>
          <a:r>
            <a:rPr lang="en-US">
              <a:latin typeface="Franklin Gothic Book" panose="020B0503020102020204"/>
            </a:rPr>
            <a:t> 5604</a:t>
          </a:r>
          <a:r>
            <a:rPr lang="en-US"/>
            <a:t> (</a:t>
          </a:r>
          <a:r>
            <a:rPr lang="en-US">
              <a:hlinkClick xmlns:r="http://schemas.openxmlformats.org/officeDocument/2006/relationships" r:id="rId1"/>
            </a:rPr>
            <a:t>emily.taylor@ecs4kids.org</a:t>
          </a:r>
          <a:r>
            <a:rPr lang="en-US"/>
            <a:t>) Family Services Coordinator to Putnam, St Johns and Bradford staff.</a:t>
          </a:r>
        </a:p>
      </dgm:t>
    </dgm:pt>
    <dgm:pt modelId="{66A06B2F-948D-46A5-8642-F350A2CE1514}" type="parTrans" cxnId="{BD85C7F2-9076-4094-89B5-84BAA4066C05}">
      <dgm:prSet/>
      <dgm:spPr/>
      <dgm:t>
        <a:bodyPr/>
        <a:lstStyle/>
        <a:p>
          <a:endParaRPr lang="en-US"/>
        </a:p>
      </dgm:t>
    </dgm:pt>
    <dgm:pt modelId="{9CF93160-B496-48CF-8742-C634B87F4298}" type="sibTrans" cxnId="{BD85C7F2-9076-4094-89B5-84BAA4066C05}">
      <dgm:prSet/>
      <dgm:spPr/>
      <dgm:t>
        <a:bodyPr/>
        <a:lstStyle/>
        <a:p>
          <a:endParaRPr lang="en-US"/>
        </a:p>
      </dgm:t>
    </dgm:pt>
    <dgm:pt modelId="{6A677FE6-A74B-4DD5-ACDF-CE135A49E5C2}">
      <dgm:prSet/>
      <dgm:spPr/>
      <dgm:t>
        <a:bodyPr/>
        <a:lstStyle/>
        <a:p>
          <a:pPr rtl="0"/>
          <a:r>
            <a:rPr lang="en-US">
              <a:solidFill>
                <a:schemeClr val="tx1"/>
              </a:solidFill>
              <a:latin typeface="Franklin Gothic Book" panose="020B0503020102020204"/>
            </a:rPr>
            <a:t>April Florida – 904-726-1500 Ext 2290 (</a:t>
          </a:r>
          <a:r>
            <a:rPr lang="en-US">
              <a:solidFill>
                <a:schemeClr val="tx1"/>
              </a:solidFill>
              <a:latin typeface="Franklin Gothic Book" panose="020B0503020102020204"/>
              <a:hlinkClick xmlns:r="http://schemas.openxmlformats.org/officeDocument/2006/relationships" r:id="rId2"/>
            </a:rPr>
            <a:t>april.florida@ecs4kids.org</a:t>
          </a:r>
          <a:r>
            <a:rPr lang="en-US">
              <a:solidFill>
                <a:schemeClr val="tx1"/>
              </a:solidFill>
              <a:latin typeface="Franklin Gothic Book" panose="020B0503020102020204"/>
            </a:rPr>
            <a:t>)  Family Services Coordinator to Nassau, Baker, Clay  and HQ Staff</a:t>
          </a:r>
        </a:p>
      </dgm:t>
    </dgm:pt>
    <dgm:pt modelId="{BDB219F0-58EC-439E-A9BE-8A2DEF767A6E}" type="parTrans" cxnId="{72CA8FEB-3B7C-45B1-9994-1C1258873ECD}">
      <dgm:prSet/>
      <dgm:spPr/>
      <dgm:t>
        <a:bodyPr/>
        <a:lstStyle/>
        <a:p>
          <a:endParaRPr lang="en-US"/>
        </a:p>
      </dgm:t>
    </dgm:pt>
    <dgm:pt modelId="{4DC9974E-85CF-4D2C-89AF-08FC1B6372AA}" type="sibTrans" cxnId="{72CA8FEB-3B7C-45B1-9994-1C1258873ECD}">
      <dgm:prSet/>
      <dgm:spPr/>
      <dgm:t>
        <a:bodyPr/>
        <a:lstStyle/>
        <a:p>
          <a:endParaRPr lang="en-US"/>
        </a:p>
      </dgm:t>
    </dgm:pt>
    <dgm:pt modelId="{CFDD2233-10A5-4482-BF8A-2196D5709EF6}">
      <dgm:prSet/>
      <dgm:spPr/>
      <dgm:t>
        <a:bodyPr/>
        <a:lstStyle/>
        <a:p>
          <a:r>
            <a:rPr lang="en-US"/>
            <a:t>Jacki Chimino– 904-213-3939 ext. 2080 (</a:t>
          </a:r>
          <a:r>
            <a:rPr lang="en-US">
              <a:hlinkClick xmlns:r="http://schemas.openxmlformats.org/officeDocument/2006/relationships" r:id="rId3"/>
            </a:rPr>
            <a:t>jacki.chimino@ecs4kids.org</a:t>
          </a:r>
          <a:r>
            <a:rPr lang="en-US"/>
            <a:t>) Child Care Resource and Referral Coordinator, all counties. </a:t>
          </a:r>
        </a:p>
      </dgm:t>
    </dgm:pt>
    <dgm:pt modelId="{E3CFDBCE-7492-4A61-B88F-7500C6A79822}" type="parTrans" cxnId="{AFB8A38D-44DF-41BC-80E8-CD950CD7CBF5}">
      <dgm:prSet/>
      <dgm:spPr/>
      <dgm:t>
        <a:bodyPr/>
        <a:lstStyle/>
        <a:p>
          <a:endParaRPr lang="en-US"/>
        </a:p>
      </dgm:t>
    </dgm:pt>
    <dgm:pt modelId="{38396C7C-E5B0-4C57-B027-858D533785B1}" type="sibTrans" cxnId="{AFB8A38D-44DF-41BC-80E8-CD950CD7CBF5}">
      <dgm:prSet/>
      <dgm:spPr/>
      <dgm:t>
        <a:bodyPr/>
        <a:lstStyle/>
        <a:p>
          <a:endParaRPr lang="en-US"/>
        </a:p>
      </dgm:t>
    </dgm:pt>
    <dgm:pt modelId="{5B316EA2-B69A-4885-9210-DE9D8EC76FA7}">
      <dgm:prSet/>
      <dgm:spPr/>
      <dgm:t>
        <a:bodyPr/>
        <a:lstStyle/>
        <a:p>
          <a:r>
            <a:rPr lang="en-US"/>
            <a:t>Kenya Register – 904-726-1500 ext. 2246 (</a:t>
          </a:r>
          <a:r>
            <a:rPr lang="en-US">
              <a:hlinkClick xmlns:r="http://schemas.openxmlformats.org/officeDocument/2006/relationships" r:id="rId4"/>
            </a:rPr>
            <a:t>kenya.register@ecs4kids.org</a:t>
          </a:r>
          <a:r>
            <a:rPr lang="en-US"/>
            <a:t>) Program Support Coordinator, all counties. </a:t>
          </a:r>
        </a:p>
      </dgm:t>
    </dgm:pt>
    <dgm:pt modelId="{DC2C3B45-9060-4C4D-8FAA-1D3B915092AB}" type="parTrans" cxnId="{2D1EB0DC-6955-4F40-B48E-5BFE900EC53C}">
      <dgm:prSet/>
      <dgm:spPr/>
      <dgm:t>
        <a:bodyPr/>
        <a:lstStyle/>
        <a:p>
          <a:endParaRPr lang="en-US"/>
        </a:p>
      </dgm:t>
    </dgm:pt>
    <dgm:pt modelId="{51B30951-0395-43CB-82A6-42F768659663}" type="sibTrans" cxnId="{2D1EB0DC-6955-4F40-B48E-5BFE900EC53C}">
      <dgm:prSet/>
      <dgm:spPr/>
      <dgm:t>
        <a:bodyPr/>
        <a:lstStyle/>
        <a:p>
          <a:endParaRPr lang="en-US"/>
        </a:p>
      </dgm:t>
    </dgm:pt>
    <dgm:pt modelId="{70D66F86-4DDA-4309-B96B-062DB821E97A}">
      <dgm:prSet/>
      <dgm:spPr/>
      <dgm:t>
        <a:bodyPr/>
        <a:lstStyle/>
        <a:p>
          <a:r>
            <a:rPr lang="en-US"/>
            <a:t>Shanda Ellis – 904-726-1500 ext. 2253 (</a:t>
          </a:r>
          <a:r>
            <a:rPr lang="en-US">
              <a:hlinkClick xmlns:r="http://schemas.openxmlformats.org/officeDocument/2006/relationships" r:id="rId5"/>
            </a:rPr>
            <a:t>Shanda.ellis@ecs4kids.org</a:t>
          </a:r>
          <a:r>
            <a:rPr lang="en-US"/>
            <a:t>) Manager of Family Services. </a:t>
          </a:r>
        </a:p>
      </dgm:t>
    </dgm:pt>
    <dgm:pt modelId="{94F99C6C-B7DE-46DD-8DC1-3121DD49FAE3}" type="parTrans" cxnId="{DED31E70-3719-4C42-A42F-43E6DAFA3B24}">
      <dgm:prSet/>
      <dgm:spPr/>
      <dgm:t>
        <a:bodyPr/>
        <a:lstStyle/>
        <a:p>
          <a:endParaRPr lang="en-US"/>
        </a:p>
      </dgm:t>
    </dgm:pt>
    <dgm:pt modelId="{92EFA6F3-AF57-418B-9511-BFE83BC9C7C5}" type="sibTrans" cxnId="{DED31E70-3719-4C42-A42F-43E6DAFA3B24}">
      <dgm:prSet/>
      <dgm:spPr/>
      <dgm:t>
        <a:bodyPr/>
        <a:lstStyle/>
        <a:p>
          <a:endParaRPr lang="en-US"/>
        </a:p>
      </dgm:t>
    </dgm:pt>
    <dgm:pt modelId="{4EAC09CC-B9BE-435A-8BEB-D29F3376ADCD}" type="pres">
      <dgm:prSet presAssocID="{48559293-BCEB-4AEA-84C1-420F2BC2F1D6}" presName="vert0" presStyleCnt="0">
        <dgm:presLayoutVars>
          <dgm:dir/>
          <dgm:animOne val="branch"/>
          <dgm:animLvl val="lvl"/>
        </dgm:presLayoutVars>
      </dgm:prSet>
      <dgm:spPr/>
    </dgm:pt>
    <dgm:pt modelId="{84140D7F-0243-489A-BA63-6DBF8A9CD38A}" type="pres">
      <dgm:prSet presAssocID="{A92D12D8-81C6-46A9-8250-C6572097D124}" presName="thickLine" presStyleLbl="alignNode1" presStyleIdx="0" presStyleCnt="5"/>
      <dgm:spPr/>
    </dgm:pt>
    <dgm:pt modelId="{79AF9454-0762-44D4-998C-CA45051350A8}" type="pres">
      <dgm:prSet presAssocID="{A92D12D8-81C6-46A9-8250-C6572097D124}" presName="horz1" presStyleCnt="0"/>
      <dgm:spPr/>
    </dgm:pt>
    <dgm:pt modelId="{4994A82B-E6F1-40E5-823E-37061749710D}" type="pres">
      <dgm:prSet presAssocID="{A92D12D8-81C6-46A9-8250-C6572097D124}" presName="tx1" presStyleLbl="revTx" presStyleIdx="0" presStyleCnt="5"/>
      <dgm:spPr/>
    </dgm:pt>
    <dgm:pt modelId="{BAA0141A-0BCD-414A-B8E9-EFFD546C417A}" type="pres">
      <dgm:prSet presAssocID="{A92D12D8-81C6-46A9-8250-C6572097D124}" presName="vert1" presStyleCnt="0"/>
      <dgm:spPr/>
    </dgm:pt>
    <dgm:pt modelId="{942D64F5-E9DC-42AF-BF3A-B113D5B51F0A}" type="pres">
      <dgm:prSet presAssocID="{6A677FE6-A74B-4DD5-ACDF-CE135A49E5C2}" presName="thickLine" presStyleLbl="alignNode1" presStyleIdx="1" presStyleCnt="5"/>
      <dgm:spPr/>
    </dgm:pt>
    <dgm:pt modelId="{4D56F562-C007-4F70-A2E7-77E6AA1267A8}" type="pres">
      <dgm:prSet presAssocID="{6A677FE6-A74B-4DD5-ACDF-CE135A49E5C2}" presName="horz1" presStyleCnt="0"/>
      <dgm:spPr/>
    </dgm:pt>
    <dgm:pt modelId="{F5AAF2ED-027B-491A-A30A-2C1975563E76}" type="pres">
      <dgm:prSet presAssocID="{6A677FE6-A74B-4DD5-ACDF-CE135A49E5C2}" presName="tx1" presStyleLbl="revTx" presStyleIdx="1" presStyleCnt="5"/>
      <dgm:spPr/>
    </dgm:pt>
    <dgm:pt modelId="{C1B8B9E1-0191-44B6-B5FC-BD866D7E77CE}" type="pres">
      <dgm:prSet presAssocID="{6A677FE6-A74B-4DD5-ACDF-CE135A49E5C2}" presName="vert1" presStyleCnt="0"/>
      <dgm:spPr/>
    </dgm:pt>
    <dgm:pt modelId="{67577D63-A90A-4BBC-9354-7E05F7EAE5D9}" type="pres">
      <dgm:prSet presAssocID="{CFDD2233-10A5-4482-BF8A-2196D5709EF6}" presName="thickLine" presStyleLbl="alignNode1" presStyleIdx="2" presStyleCnt="5"/>
      <dgm:spPr/>
    </dgm:pt>
    <dgm:pt modelId="{6CEB1AB7-B745-47AE-8D92-4462DF4F7497}" type="pres">
      <dgm:prSet presAssocID="{CFDD2233-10A5-4482-BF8A-2196D5709EF6}" presName="horz1" presStyleCnt="0"/>
      <dgm:spPr/>
    </dgm:pt>
    <dgm:pt modelId="{9BCC07E1-433C-49C5-AFFF-637ED42D1462}" type="pres">
      <dgm:prSet presAssocID="{CFDD2233-10A5-4482-BF8A-2196D5709EF6}" presName="tx1" presStyleLbl="revTx" presStyleIdx="2" presStyleCnt="5"/>
      <dgm:spPr/>
    </dgm:pt>
    <dgm:pt modelId="{C0842FD1-1396-487E-8BDB-30D9D364071D}" type="pres">
      <dgm:prSet presAssocID="{CFDD2233-10A5-4482-BF8A-2196D5709EF6}" presName="vert1" presStyleCnt="0"/>
      <dgm:spPr/>
    </dgm:pt>
    <dgm:pt modelId="{4EC6ED31-8EDF-4B9C-A2FF-6F05CDDA3DB8}" type="pres">
      <dgm:prSet presAssocID="{5B316EA2-B69A-4885-9210-DE9D8EC76FA7}" presName="thickLine" presStyleLbl="alignNode1" presStyleIdx="3" presStyleCnt="5"/>
      <dgm:spPr/>
    </dgm:pt>
    <dgm:pt modelId="{18EB845E-E053-4ED3-AF5D-47381277D216}" type="pres">
      <dgm:prSet presAssocID="{5B316EA2-B69A-4885-9210-DE9D8EC76FA7}" presName="horz1" presStyleCnt="0"/>
      <dgm:spPr/>
    </dgm:pt>
    <dgm:pt modelId="{BA2FF508-8C54-4B0E-B027-EC7E706A5235}" type="pres">
      <dgm:prSet presAssocID="{5B316EA2-B69A-4885-9210-DE9D8EC76FA7}" presName="tx1" presStyleLbl="revTx" presStyleIdx="3" presStyleCnt="5"/>
      <dgm:spPr/>
    </dgm:pt>
    <dgm:pt modelId="{78AE367D-AD01-4190-A30A-2AF8BB1E204D}" type="pres">
      <dgm:prSet presAssocID="{5B316EA2-B69A-4885-9210-DE9D8EC76FA7}" presName="vert1" presStyleCnt="0"/>
      <dgm:spPr/>
    </dgm:pt>
    <dgm:pt modelId="{5C20D22C-AF09-4931-B0DD-F4BF9CEEDDA1}" type="pres">
      <dgm:prSet presAssocID="{70D66F86-4DDA-4309-B96B-062DB821E97A}" presName="thickLine" presStyleLbl="alignNode1" presStyleIdx="4" presStyleCnt="5"/>
      <dgm:spPr/>
    </dgm:pt>
    <dgm:pt modelId="{2A1DC7DD-B71E-4E4D-AA15-750DB6DD3874}" type="pres">
      <dgm:prSet presAssocID="{70D66F86-4DDA-4309-B96B-062DB821E97A}" presName="horz1" presStyleCnt="0"/>
      <dgm:spPr/>
    </dgm:pt>
    <dgm:pt modelId="{25BF4ABF-7765-4426-B42D-AEBADA7FAEFB}" type="pres">
      <dgm:prSet presAssocID="{70D66F86-4DDA-4309-B96B-062DB821E97A}" presName="tx1" presStyleLbl="revTx" presStyleIdx="4" presStyleCnt="5"/>
      <dgm:spPr/>
    </dgm:pt>
    <dgm:pt modelId="{D911D1F5-C86C-4A8A-87D5-E33125778CF7}" type="pres">
      <dgm:prSet presAssocID="{70D66F86-4DDA-4309-B96B-062DB821E97A}" presName="vert1" presStyleCnt="0"/>
      <dgm:spPr/>
    </dgm:pt>
  </dgm:ptLst>
  <dgm:cxnLst>
    <dgm:cxn modelId="{2DF23C6D-087C-4EB4-8CCA-30DC5E0A7BCC}" type="presOf" srcId="{5B316EA2-B69A-4885-9210-DE9D8EC76FA7}" destId="{BA2FF508-8C54-4B0E-B027-EC7E706A5235}" srcOrd="0" destOrd="0" presId="urn:microsoft.com/office/officeart/2008/layout/LinedList"/>
    <dgm:cxn modelId="{23709E6E-49CA-441C-9421-711ACEC9A95F}" type="presOf" srcId="{70D66F86-4DDA-4309-B96B-062DB821E97A}" destId="{25BF4ABF-7765-4426-B42D-AEBADA7FAEFB}" srcOrd="0" destOrd="0" presId="urn:microsoft.com/office/officeart/2008/layout/LinedList"/>
    <dgm:cxn modelId="{DED31E70-3719-4C42-A42F-43E6DAFA3B24}" srcId="{48559293-BCEB-4AEA-84C1-420F2BC2F1D6}" destId="{70D66F86-4DDA-4309-B96B-062DB821E97A}" srcOrd="4" destOrd="0" parTransId="{94F99C6C-B7DE-46DD-8DC1-3121DD49FAE3}" sibTransId="{92EFA6F3-AF57-418B-9511-BFE83BC9C7C5}"/>
    <dgm:cxn modelId="{FD78BF76-73AE-4996-B51C-48AC3700F407}" type="presOf" srcId="{48559293-BCEB-4AEA-84C1-420F2BC2F1D6}" destId="{4EAC09CC-B9BE-435A-8BEB-D29F3376ADCD}" srcOrd="0" destOrd="0" presId="urn:microsoft.com/office/officeart/2008/layout/LinedList"/>
    <dgm:cxn modelId="{AFB8A38D-44DF-41BC-80E8-CD950CD7CBF5}" srcId="{48559293-BCEB-4AEA-84C1-420F2BC2F1D6}" destId="{CFDD2233-10A5-4482-BF8A-2196D5709EF6}" srcOrd="2" destOrd="0" parTransId="{E3CFDBCE-7492-4A61-B88F-7500C6A79822}" sibTransId="{38396C7C-E5B0-4C57-B027-858D533785B1}"/>
    <dgm:cxn modelId="{B7715A95-7F8E-44E9-9DFF-AEC9D190798B}" type="presOf" srcId="{6A677FE6-A74B-4DD5-ACDF-CE135A49E5C2}" destId="{F5AAF2ED-027B-491A-A30A-2C1975563E76}" srcOrd="0" destOrd="0" presId="urn:microsoft.com/office/officeart/2008/layout/LinedList"/>
    <dgm:cxn modelId="{2D1EB0DC-6955-4F40-B48E-5BFE900EC53C}" srcId="{48559293-BCEB-4AEA-84C1-420F2BC2F1D6}" destId="{5B316EA2-B69A-4885-9210-DE9D8EC76FA7}" srcOrd="3" destOrd="0" parTransId="{DC2C3B45-9060-4C4D-8FAA-1D3B915092AB}" sibTransId="{51B30951-0395-43CB-82A6-42F768659663}"/>
    <dgm:cxn modelId="{A4ECD1E4-2A36-4CDE-84BF-E2556A7097DE}" type="presOf" srcId="{CFDD2233-10A5-4482-BF8A-2196D5709EF6}" destId="{9BCC07E1-433C-49C5-AFFF-637ED42D1462}" srcOrd="0" destOrd="0" presId="urn:microsoft.com/office/officeart/2008/layout/LinedList"/>
    <dgm:cxn modelId="{72CA8FEB-3B7C-45B1-9994-1C1258873ECD}" srcId="{48559293-BCEB-4AEA-84C1-420F2BC2F1D6}" destId="{6A677FE6-A74B-4DD5-ACDF-CE135A49E5C2}" srcOrd="1" destOrd="0" parTransId="{BDB219F0-58EC-439E-A9BE-8A2DEF767A6E}" sibTransId="{4DC9974E-85CF-4D2C-89AF-08FC1B6372AA}"/>
    <dgm:cxn modelId="{70479DEE-93DD-4020-A77D-F6781FD46371}" type="presOf" srcId="{A92D12D8-81C6-46A9-8250-C6572097D124}" destId="{4994A82B-E6F1-40E5-823E-37061749710D}" srcOrd="0" destOrd="0" presId="urn:microsoft.com/office/officeart/2008/layout/LinedList"/>
    <dgm:cxn modelId="{BD85C7F2-9076-4094-89B5-84BAA4066C05}" srcId="{48559293-BCEB-4AEA-84C1-420F2BC2F1D6}" destId="{A92D12D8-81C6-46A9-8250-C6572097D124}" srcOrd="0" destOrd="0" parTransId="{66A06B2F-948D-46A5-8642-F350A2CE1514}" sibTransId="{9CF93160-B496-48CF-8742-C634B87F4298}"/>
    <dgm:cxn modelId="{628201DC-16B3-44DB-B2B9-791B1ABEDDD9}" type="presParOf" srcId="{4EAC09CC-B9BE-435A-8BEB-D29F3376ADCD}" destId="{84140D7F-0243-489A-BA63-6DBF8A9CD38A}" srcOrd="0" destOrd="0" presId="urn:microsoft.com/office/officeart/2008/layout/LinedList"/>
    <dgm:cxn modelId="{70C28A7E-AD04-4A27-B31F-143A843AEA83}" type="presParOf" srcId="{4EAC09CC-B9BE-435A-8BEB-D29F3376ADCD}" destId="{79AF9454-0762-44D4-998C-CA45051350A8}" srcOrd="1" destOrd="0" presId="urn:microsoft.com/office/officeart/2008/layout/LinedList"/>
    <dgm:cxn modelId="{B0B91443-28C2-4B33-80E8-6B510B91E028}" type="presParOf" srcId="{79AF9454-0762-44D4-998C-CA45051350A8}" destId="{4994A82B-E6F1-40E5-823E-37061749710D}" srcOrd="0" destOrd="0" presId="urn:microsoft.com/office/officeart/2008/layout/LinedList"/>
    <dgm:cxn modelId="{4DCB37C4-254D-4DD2-A770-CE200FF8BB5B}" type="presParOf" srcId="{79AF9454-0762-44D4-998C-CA45051350A8}" destId="{BAA0141A-0BCD-414A-B8E9-EFFD546C417A}" srcOrd="1" destOrd="0" presId="urn:microsoft.com/office/officeart/2008/layout/LinedList"/>
    <dgm:cxn modelId="{DF1B62DC-951F-4BE9-8B92-6B437B16EF24}" type="presParOf" srcId="{4EAC09CC-B9BE-435A-8BEB-D29F3376ADCD}" destId="{942D64F5-E9DC-42AF-BF3A-B113D5B51F0A}" srcOrd="2" destOrd="0" presId="urn:microsoft.com/office/officeart/2008/layout/LinedList"/>
    <dgm:cxn modelId="{8E8D1A09-D61A-4C2B-9D50-61531553F429}" type="presParOf" srcId="{4EAC09CC-B9BE-435A-8BEB-D29F3376ADCD}" destId="{4D56F562-C007-4F70-A2E7-77E6AA1267A8}" srcOrd="3" destOrd="0" presId="urn:microsoft.com/office/officeart/2008/layout/LinedList"/>
    <dgm:cxn modelId="{5EB7258F-CC1D-4687-9963-7E4B7FB67C6B}" type="presParOf" srcId="{4D56F562-C007-4F70-A2E7-77E6AA1267A8}" destId="{F5AAF2ED-027B-491A-A30A-2C1975563E76}" srcOrd="0" destOrd="0" presId="urn:microsoft.com/office/officeart/2008/layout/LinedList"/>
    <dgm:cxn modelId="{5D4956AA-444B-450B-ADB7-2DD94CD11E01}" type="presParOf" srcId="{4D56F562-C007-4F70-A2E7-77E6AA1267A8}" destId="{C1B8B9E1-0191-44B6-B5FC-BD866D7E77CE}" srcOrd="1" destOrd="0" presId="urn:microsoft.com/office/officeart/2008/layout/LinedList"/>
    <dgm:cxn modelId="{FBF31402-8560-4BCF-AA5C-7F7E23F81027}" type="presParOf" srcId="{4EAC09CC-B9BE-435A-8BEB-D29F3376ADCD}" destId="{67577D63-A90A-4BBC-9354-7E05F7EAE5D9}" srcOrd="4" destOrd="0" presId="urn:microsoft.com/office/officeart/2008/layout/LinedList"/>
    <dgm:cxn modelId="{80C53C97-ACC1-441C-95AF-03224DDCC4D2}" type="presParOf" srcId="{4EAC09CC-B9BE-435A-8BEB-D29F3376ADCD}" destId="{6CEB1AB7-B745-47AE-8D92-4462DF4F7497}" srcOrd="5" destOrd="0" presId="urn:microsoft.com/office/officeart/2008/layout/LinedList"/>
    <dgm:cxn modelId="{D0644544-3667-485C-8ABC-19D053BD5F7C}" type="presParOf" srcId="{6CEB1AB7-B745-47AE-8D92-4462DF4F7497}" destId="{9BCC07E1-433C-49C5-AFFF-637ED42D1462}" srcOrd="0" destOrd="0" presId="urn:microsoft.com/office/officeart/2008/layout/LinedList"/>
    <dgm:cxn modelId="{3F69E4AA-DDA3-488C-9282-EC2968CB06FE}" type="presParOf" srcId="{6CEB1AB7-B745-47AE-8D92-4462DF4F7497}" destId="{C0842FD1-1396-487E-8BDB-30D9D364071D}" srcOrd="1" destOrd="0" presId="urn:microsoft.com/office/officeart/2008/layout/LinedList"/>
    <dgm:cxn modelId="{C880EC41-08F2-44A2-9861-4B4D42DC8F6B}" type="presParOf" srcId="{4EAC09CC-B9BE-435A-8BEB-D29F3376ADCD}" destId="{4EC6ED31-8EDF-4B9C-A2FF-6F05CDDA3DB8}" srcOrd="6" destOrd="0" presId="urn:microsoft.com/office/officeart/2008/layout/LinedList"/>
    <dgm:cxn modelId="{DF55E56F-A374-4A82-A560-929720CDB692}" type="presParOf" srcId="{4EAC09CC-B9BE-435A-8BEB-D29F3376ADCD}" destId="{18EB845E-E053-4ED3-AF5D-47381277D216}" srcOrd="7" destOrd="0" presId="urn:microsoft.com/office/officeart/2008/layout/LinedList"/>
    <dgm:cxn modelId="{1AD77D03-B5E8-4128-AF26-A5F03E2ADAEE}" type="presParOf" srcId="{18EB845E-E053-4ED3-AF5D-47381277D216}" destId="{BA2FF508-8C54-4B0E-B027-EC7E706A5235}" srcOrd="0" destOrd="0" presId="urn:microsoft.com/office/officeart/2008/layout/LinedList"/>
    <dgm:cxn modelId="{DBDC82FE-A898-4C43-85AD-B4A02D0F4C68}" type="presParOf" srcId="{18EB845E-E053-4ED3-AF5D-47381277D216}" destId="{78AE367D-AD01-4190-A30A-2AF8BB1E204D}" srcOrd="1" destOrd="0" presId="urn:microsoft.com/office/officeart/2008/layout/LinedList"/>
    <dgm:cxn modelId="{436F6477-F3FF-4269-BC14-CA8C190A63E2}" type="presParOf" srcId="{4EAC09CC-B9BE-435A-8BEB-D29F3376ADCD}" destId="{5C20D22C-AF09-4931-B0DD-F4BF9CEEDDA1}" srcOrd="8" destOrd="0" presId="urn:microsoft.com/office/officeart/2008/layout/LinedList"/>
    <dgm:cxn modelId="{AF70B19B-3F66-4DF0-A87E-ADDA4E75EE01}" type="presParOf" srcId="{4EAC09CC-B9BE-435A-8BEB-D29F3376ADCD}" destId="{2A1DC7DD-B71E-4E4D-AA15-750DB6DD3874}" srcOrd="9" destOrd="0" presId="urn:microsoft.com/office/officeart/2008/layout/LinedList"/>
    <dgm:cxn modelId="{7424DB6E-C3BA-4142-A043-70CAA70D42ED}" type="presParOf" srcId="{2A1DC7DD-B71E-4E4D-AA15-750DB6DD3874}" destId="{25BF4ABF-7765-4426-B42D-AEBADA7FAEFB}" srcOrd="0" destOrd="0" presId="urn:microsoft.com/office/officeart/2008/layout/LinedList"/>
    <dgm:cxn modelId="{F3D2641F-447A-4455-B3AC-91CB450891C6}" type="presParOf" srcId="{2A1DC7DD-B71E-4E4D-AA15-750DB6DD3874}" destId="{D911D1F5-C86C-4A8A-87D5-E33125778CF7}"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2B58F-F0F0-444F-AE8D-21635F599409}">
      <dsp:nvSpPr>
        <dsp:cNvPr id="0" name=""/>
        <dsp:cNvSpPr/>
      </dsp:nvSpPr>
      <dsp:spPr>
        <a:xfrm>
          <a:off x="0" y="243916"/>
          <a:ext cx="6666833" cy="1230693"/>
        </a:xfrm>
        <a:prstGeom prst="round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a:solidFill>
                <a:schemeClr val="bg1"/>
              </a:solidFill>
              <a:latin typeface="Calibri"/>
              <a:cs typeface="Calibri"/>
            </a:rPr>
            <a:t>Families may apply for the waitlist at: </a:t>
          </a:r>
          <a:r>
            <a:rPr lang="en-US" sz="2200" kern="1200">
              <a:hlinkClick xmlns:r="http://schemas.openxmlformats.org/officeDocument/2006/relationships" r:id="rId1"/>
            </a:rPr>
            <a:t>https://familyservices.floridaearlylearning.com/</a:t>
          </a:r>
          <a:endParaRPr lang="en-US" sz="2200" kern="1200"/>
        </a:p>
      </dsp:txBody>
      <dsp:txXfrm>
        <a:off x="60077" y="303993"/>
        <a:ext cx="6546679" cy="1110539"/>
      </dsp:txXfrm>
    </dsp:sp>
    <dsp:sp modelId="{0553945D-F873-4C4F-93D8-320E23F77F6D}">
      <dsp:nvSpPr>
        <dsp:cNvPr id="0" name=""/>
        <dsp:cNvSpPr/>
      </dsp:nvSpPr>
      <dsp:spPr>
        <a:xfrm>
          <a:off x="0" y="1474610"/>
          <a:ext cx="6666833" cy="2504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1672"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b="1" i="1" kern="1200">
              <a:solidFill>
                <a:srgbClr val="FF0000"/>
              </a:solidFill>
            </a:rPr>
            <a:t>Please note:</a:t>
          </a:r>
          <a:r>
            <a:rPr lang="en-US" sz="1700" b="0" i="1" kern="1200">
              <a:solidFill>
                <a:srgbClr val="FF0000"/>
              </a:solidFill>
            </a:rPr>
            <a:t> When applying for School Readiness Services, the family will be required to upload one supporting document to verify eligibility for the program. A list of acceptable proof of eligibility documents will be available in the application process. This list will vary based on the information entered in the application.</a:t>
          </a:r>
          <a:endParaRPr lang="en-US" sz="1700" kern="1200">
            <a:solidFill>
              <a:srgbClr val="FF0000"/>
            </a:solidFill>
          </a:endParaRPr>
        </a:p>
        <a:p>
          <a:pPr marL="171450" lvl="1" indent="-171450" algn="l" defTabSz="755650" rtl="0">
            <a:lnSpc>
              <a:spcPct val="90000"/>
            </a:lnSpc>
            <a:spcBef>
              <a:spcPct val="0"/>
            </a:spcBef>
            <a:spcAft>
              <a:spcPct val="20000"/>
            </a:spcAft>
            <a:buChar char="•"/>
          </a:pPr>
          <a:r>
            <a:rPr lang="en-US" sz="1700" kern="1200"/>
            <a:t>If you have questions regarding a specific family and their situation as to whether they would qualify to be added to the wait list, please encourage them to reach out to our Program Support Coordinator Kenya Register at </a:t>
          </a:r>
          <a:r>
            <a:rPr lang="en-US" sz="1700" kern="1200">
              <a:hlinkClick xmlns:r="http://schemas.openxmlformats.org/officeDocument/2006/relationships" r:id="rId2"/>
            </a:rPr>
            <a:t>kenya.register@ecs4kids.org</a:t>
          </a:r>
          <a:r>
            <a:rPr lang="en-US" sz="1700" kern="1200"/>
            <a:t> or 904-726-1500 ext. 2246.</a:t>
          </a:r>
          <a:r>
            <a:rPr lang="en-US" sz="1700" kern="1200">
              <a:latin typeface="Franklin Gothic Book" panose="020B0503020102020204"/>
            </a:rPr>
            <a:t> </a:t>
          </a:r>
          <a:endParaRPr lang="en-US" sz="1700" kern="1200"/>
        </a:p>
      </dsp:txBody>
      <dsp:txXfrm>
        <a:off x="0" y="1474610"/>
        <a:ext cx="6666833" cy="2504700"/>
      </dsp:txXfrm>
    </dsp:sp>
    <dsp:sp modelId="{92103944-5745-47DF-B6E9-758FBED63716}">
      <dsp:nvSpPr>
        <dsp:cNvPr id="0" name=""/>
        <dsp:cNvSpPr/>
      </dsp:nvSpPr>
      <dsp:spPr>
        <a:xfrm>
          <a:off x="0" y="3979310"/>
          <a:ext cx="6666833" cy="1230693"/>
        </a:xfrm>
        <a:prstGeom prst="roundRect">
          <a:avLst/>
        </a:prstGeom>
        <a:gradFill rotWithShape="0">
          <a:gsLst>
            <a:gs pos="0">
              <a:schemeClr val="accent2">
                <a:hueOff val="0"/>
                <a:satOff val="0"/>
                <a:lumOff val="-10980"/>
                <a:alphaOff val="0"/>
                <a:tint val="94000"/>
                <a:satMod val="103000"/>
                <a:lumMod val="102000"/>
              </a:schemeClr>
            </a:gs>
            <a:gs pos="50000">
              <a:schemeClr val="accent2">
                <a:hueOff val="0"/>
                <a:satOff val="0"/>
                <a:lumOff val="-10980"/>
                <a:alphaOff val="0"/>
                <a:shade val="100000"/>
                <a:satMod val="110000"/>
                <a:lumMod val="100000"/>
              </a:schemeClr>
            </a:gs>
            <a:gs pos="100000">
              <a:schemeClr val="accent2">
                <a:hueOff val="0"/>
                <a:satOff val="0"/>
                <a:lumOff val="-1098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rtl="0">
            <a:lnSpc>
              <a:spcPct val="90000"/>
            </a:lnSpc>
            <a:spcBef>
              <a:spcPct val="0"/>
            </a:spcBef>
            <a:spcAft>
              <a:spcPct val="35000"/>
            </a:spcAft>
            <a:buNone/>
          </a:pPr>
          <a:r>
            <a:rPr lang="en-US" sz="2200" kern="1200">
              <a:latin typeface="Franklin Gothic Book" panose="020B0503020102020204"/>
            </a:rPr>
            <a:t>Wait list applications are processed daily, and applications are placed on the wait list in order they are processed.</a:t>
          </a:r>
          <a:endParaRPr lang="en-US" sz="2200" kern="1200"/>
        </a:p>
      </dsp:txBody>
      <dsp:txXfrm>
        <a:off x="60077" y="4039387"/>
        <a:ext cx="6546679" cy="11105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DEB08-CA4F-41AC-8619-2C67B8D96512}">
      <dsp:nvSpPr>
        <dsp:cNvPr id="0" name=""/>
        <dsp:cNvSpPr/>
      </dsp:nvSpPr>
      <dsp:spPr>
        <a:xfrm>
          <a:off x="0" y="209007"/>
          <a:ext cx="6666833" cy="2487712"/>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a:latin typeface="Franklin Gothic Book" panose="020B0503020102020204"/>
            </a:rPr>
            <a:t>Starting July 1, 2025, Rule 6M-4.400 was updated by the federal government to reflect changes to the School Readiness copayments. </a:t>
          </a:r>
          <a:endParaRPr lang="en-US" sz="2100" kern="1200"/>
        </a:p>
      </dsp:txBody>
      <dsp:txXfrm>
        <a:off x="121440" y="330447"/>
        <a:ext cx="6423953" cy="2244832"/>
      </dsp:txXfrm>
    </dsp:sp>
    <dsp:sp modelId="{3E962497-5900-498D-B7CE-00B280665774}">
      <dsp:nvSpPr>
        <dsp:cNvPr id="0" name=""/>
        <dsp:cNvSpPr/>
      </dsp:nvSpPr>
      <dsp:spPr>
        <a:xfrm>
          <a:off x="0" y="2757200"/>
          <a:ext cx="6666833" cy="2487712"/>
        </a:xfrm>
        <a:prstGeom prst="roundRect">
          <a:avLst/>
        </a:prstGeom>
        <a:gradFill rotWithShape="0">
          <a:gsLst>
            <a:gs pos="0">
              <a:schemeClr val="accent5">
                <a:hueOff val="0"/>
                <a:satOff val="0"/>
                <a:lumOff val="-7061"/>
                <a:alphaOff val="0"/>
                <a:tint val="94000"/>
                <a:satMod val="103000"/>
                <a:lumMod val="102000"/>
              </a:schemeClr>
            </a:gs>
            <a:gs pos="50000">
              <a:schemeClr val="accent5">
                <a:hueOff val="0"/>
                <a:satOff val="0"/>
                <a:lumOff val="-7061"/>
                <a:alphaOff val="0"/>
                <a:shade val="100000"/>
                <a:satMod val="110000"/>
                <a:lumMod val="100000"/>
              </a:schemeClr>
            </a:gs>
            <a:gs pos="100000">
              <a:schemeClr val="accent5">
                <a:hueOff val="0"/>
                <a:satOff val="0"/>
                <a:lumOff val="-7061"/>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rtl="0">
            <a:lnSpc>
              <a:spcPct val="90000"/>
            </a:lnSpc>
            <a:spcBef>
              <a:spcPct val="0"/>
            </a:spcBef>
            <a:spcAft>
              <a:spcPct val="35000"/>
            </a:spcAft>
            <a:buNone/>
          </a:pPr>
          <a:r>
            <a:rPr lang="en-US" sz="2100" kern="1200">
              <a:solidFill>
                <a:schemeClr val="bg1"/>
              </a:solidFill>
              <a:latin typeface="Calibri"/>
              <a:ea typeface="Calibri"/>
              <a:cs typeface="Calibri"/>
            </a:rPr>
            <a:t>A new DEL sliding fee scale went into effect on 7.1.25. The Family Services team continues to assess income as usual, however at the time of redetermination or initial determination for a new family, copayments are now calculated as a percentage of a household's gross annual income, not to exceed 6%, and will be based on the child's authorized care hours (full-time or part time).</a:t>
          </a:r>
        </a:p>
      </dsp:txBody>
      <dsp:txXfrm>
        <a:off x="121440" y="2878640"/>
        <a:ext cx="6423953" cy="22448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962497-5900-498D-B7CE-00B280665774}">
      <dsp:nvSpPr>
        <dsp:cNvPr id="0" name=""/>
        <dsp:cNvSpPr/>
      </dsp:nvSpPr>
      <dsp:spPr>
        <a:xfrm>
          <a:off x="0" y="110659"/>
          <a:ext cx="6666833" cy="1267110"/>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a:latin typeface="Franklin Gothic Book" panose="020B0503020102020204"/>
            </a:rPr>
            <a:t>For brand new </a:t>
          </a:r>
          <a:r>
            <a:rPr lang="en-US" sz="1900" kern="1200" err="1">
              <a:latin typeface="Franklin Gothic Book" panose="020B0503020102020204"/>
            </a:rPr>
            <a:t>eligibilites</a:t>
          </a:r>
          <a:r>
            <a:rPr lang="en-US" sz="1900" kern="1200">
              <a:latin typeface="Franklin Gothic Book" panose="020B0503020102020204"/>
            </a:rPr>
            <a:t> and for families redetermining after 7.1.25, only one child will be assigned a co-payment, even if multiple children are enrolled in the School Readiness Program. </a:t>
          </a:r>
          <a:endParaRPr lang="en-US" sz="1900" kern="1200"/>
        </a:p>
      </dsp:txBody>
      <dsp:txXfrm>
        <a:off x="61855" y="172514"/>
        <a:ext cx="6543123" cy="1143400"/>
      </dsp:txXfrm>
    </dsp:sp>
    <dsp:sp modelId="{D4818467-4312-44F4-AAD2-F0F3F9B15FF5}">
      <dsp:nvSpPr>
        <dsp:cNvPr id="0" name=""/>
        <dsp:cNvSpPr/>
      </dsp:nvSpPr>
      <dsp:spPr>
        <a:xfrm>
          <a:off x="0" y="1432490"/>
          <a:ext cx="6666833" cy="1267110"/>
        </a:xfrm>
        <a:prstGeom prst="roundRect">
          <a:avLst/>
        </a:prstGeom>
        <a:gradFill rotWithShape="0">
          <a:gsLst>
            <a:gs pos="0">
              <a:schemeClr val="accent5">
                <a:hueOff val="0"/>
                <a:satOff val="0"/>
                <a:lumOff val="-2354"/>
                <a:alphaOff val="0"/>
                <a:tint val="94000"/>
                <a:satMod val="103000"/>
                <a:lumMod val="102000"/>
              </a:schemeClr>
            </a:gs>
            <a:gs pos="50000">
              <a:schemeClr val="accent5">
                <a:hueOff val="0"/>
                <a:satOff val="0"/>
                <a:lumOff val="-2354"/>
                <a:alphaOff val="0"/>
                <a:shade val="100000"/>
                <a:satMod val="110000"/>
                <a:lumMod val="100000"/>
              </a:schemeClr>
            </a:gs>
            <a:gs pos="100000">
              <a:schemeClr val="accent5">
                <a:hueOff val="0"/>
                <a:satOff val="0"/>
                <a:lumOff val="-2354"/>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a:latin typeface="Franklin Gothic Book" panose="020B0503020102020204"/>
            </a:rPr>
            <a:t>The co-payment will be assigned to just one provider, even if the child attends more than one. </a:t>
          </a:r>
        </a:p>
      </dsp:txBody>
      <dsp:txXfrm>
        <a:off x="61855" y="1494345"/>
        <a:ext cx="6543123" cy="1143400"/>
      </dsp:txXfrm>
    </dsp:sp>
    <dsp:sp modelId="{A321ACCE-8D8A-40DC-BFB4-D2F969807476}">
      <dsp:nvSpPr>
        <dsp:cNvPr id="0" name=""/>
        <dsp:cNvSpPr/>
      </dsp:nvSpPr>
      <dsp:spPr>
        <a:xfrm>
          <a:off x="0" y="2754319"/>
          <a:ext cx="6666833" cy="1267110"/>
        </a:xfrm>
        <a:prstGeom prst="roundRect">
          <a:avLst/>
        </a:prstGeom>
        <a:gradFill rotWithShape="0">
          <a:gsLst>
            <a:gs pos="0">
              <a:schemeClr val="accent5">
                <a:hueOff val="0"/>
                <a:satOff val="0"/>
                <a:lumOff val="-4707"/>
                <a:alphaOff val="0"/>
                <a:tint val="94000"/>
                <a:satMod val="103000"/>
                <a:lumMod val="102000"/>
              </a:schemeClr>
            </a:gs>
            <a:gs pos="50000">
              <a:schemeClr val="accent5">
                <a:hueOff val="0"/>
                <a:satOff val="0"/>
                <a:lumOff val="-4707"/>
                <a:alphaOff val="0"/>
                <a:shade val="100000"/>
                <a:satMod val="110000"/>
                <a:lumMod val="100000"/>
              </a:schemeClr>
            </a:gs>
            <a:gs pos="100000">
              <a:schemeClr val="accent5">
                <a:hueOff val="0"/>
                <a:satOff val="0"/>
                <a:lumOff val="-4707"/>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a:latin typeface="Franklin Gothic Book" panose="020B0503020102020204"/>
            </a:rPr>
            <a:t>All other children in the household enrolled in the SR Program will have a $0 co-payment, and provider will receive full daily reimbursement rates based on authorized care hours. </a:t>
          </a:r>
        </a:p>
      </dsp:txBody>
      <dsp:txXfrm>
        <a:off x="61855" y="2816174"/>
        <a:ext cx="6543123" cy="1143400"/>
      </dsp:txXfrm>
    </dsp:sp>
    <dsp:sp modelId="{315F8AA2-50E8-4D5B-8E14-54A54351DC62}">
      <dsp:nvSpPr>
        <dsp:cNvPr id="0" name=""/>
        <dsp:cNvSpPr/>
      </dsp:nvSpPr>
      <dsp:spPr>
        <a:xfrm>
          <a:off x="0" y="4076149"/>
          <a:ext cx="6666833" cy="1267110"/>
        </a:xfrm>
        <a:prstGeom prst="roundRect">
          <a:avLst/>
        </a:prstGeom>
        <a:gradFill rotWithShape="0">
          <a:gsLst>
            <a:gs pos="0">
              <a:schemeClr val="accent5">
                <a:hueOff val="0"/>
                <a:satOff val="0"/>
                <a:lumOff val="-7061"/>
                <a:alphaOff val="0"/>
                <a:tint val="94000"/>
                <a:satMod val="103000"/>
                <a:lumMod val="102000"/>
              </a:schemeClr>
            </a:gs>
            <a:gs pos="50000">
              <a:schemeClr val="accent5">
                <a:hueOff val="0"/>
                <a:satOff val="0"/>
                <a:lumOff val="-7061"/>
                <a:alphaOff val="0"/>
                <a:shade val="100000"/>
                <a:satMod val="110000"/>
                <a:lumMod val="100000"/>
              </a:schemeClr>
            </a:gs>
            <a:gs pos="100000">
              <a:schemeClr val="accent5">
                <a:hueOff val="0"/>
                <a:satOff val="0"/>
                <a:lumOff val="-7061"/>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rtl="0">
            <a:lnSpc>
              <a:spcPct val="90000"/>
            </a:lnSpc>
            <a:spcBef>
              <a:spcPct val="0"/>
            </a:spcBef>
            <a:spcAft>
              <a:spcPct val="35000"/>
            </a:spcAft>
            <a:buNone/>
          </a:pPr>
          <a:r>
            <a:rPr lang="en-US" sz="1900" kern="1200">
              <a:latin typeface="Franklin Gothic Book" panose="020B0503020102020204"/>
            </a:rPr>
            <a:t>For families already receiving services prior to 7.1.25, these changes will not occur until their upcoming redetermination date. </a:t>
          </a:r>
        </a:p>
      </dsp:txBody>
      <dsp:txXfrm>
        <a:off x="61855" y="4138004"/>
        <a:ext cx="6543123" cy="11434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5F8AA2-50E8-4D5B-8E14-54A54351DC62}">
      <dsp:nvSpPr>
        <dsp:cNvPr id="0" name=""/>
        <dsp:cNvSpPr/>
      </dsp:nvSpPr>
      <dsp:spPr>
        <a:xfrm>
          <a:off x="0" y="429271"/>
          <a:ext cx="6666833" cy="2257368"/>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a:latin typeface="Franklin Gothic Book" panose="020B0503020102020204"/>
            </a:rPr>
            <a:t>Each child's certificate will indicate whether they have a co-payment or a $0 co-payment. </a:t>
          </a:r>
          <a:endParaRPr lang="en-US" sz="2800" kern="1200"/>
        </a:p>
      </dsp:txBody>
      <dsp:txXfrm>
        <a:off x="110196" y="539467"/>
        <a:ext cx="6446441" cy="2036976"/>
      </dsp:txXfrm>
    </dsp:sp>
    <dsp:sp modelId="{DD086679-7BDF-497D-BD1B-B6DF6CF2C2FF}">
      <dsp:nvSpPr>
        <dsp:cNvPr id="0" name=""/>
        <dsp:cNvSpPr/>
      </dsp:nvSpPr>
      <dsp:spPr>
        <a:xfrm>
          <a:off x="0" y="2767280"/>
          <a:ext cx="6666833" cy="2257368"/>
        </a:xfrm>
        <a:prstGeom prst="roundRect">
          <a:avLst/>
        </a:prstGeom>
        <a:gradFill rotWithShape="0">
          <a:gsLst>
            <a:gs pos="0">
              <a:schemeClr val="accent5">
                <a:hueOff val="0"/>
                <a:satOff val="0"/>
                <a:lumOff val="-7061"/>
                <a:alphaOff val="0"/>
                <a:tint val="94000"/>
                <a:satMod val="103000"/>
                <a:lumMod val="102000"/>
              </a:schemeClr>
            </a:gs>
            <a:gs pos="50000">
              <a:schemeClr val="accent5">
                <a:hueOff val="0"/>
                <a:satOff val="0"/>
                <a:lumOff val="-7061"/>
                <a:alphaOff val="0"/>
                <a:shade val="100000"/>
                <a:satMod val="110000"/>
                <a:lumMod val="100000"/>
              </a:schemeClr>
            </a:gs>
            <a:gs pos="100000">
              <a:schemeClr val="accent5">
                <a:hueOff val="0"/>
                <a:satOff val="0"/>
                <a:lumOff val="-7061"/>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rtl="0">
            <a:lnSpc>
              <a:spcPct val="90000"/>
            </a:lnSpc>
            <a:spcBef>
              <a:spcPct val="0"/>
            </a:spcBef>
            <a:spcAft>
              <a:spcPct val="35000"/>
            </a:spcAft>
            <a:buNone/>
          </a:pPr>
          <a:r>
            <a:rPr lang="en-US" sz="2800" kern="1200">
              <a:latin typeface="Franklin Gothic Book" panose="020B0503020102020204"/>
            </a:rPr>
            <a:t>It will </a:t>
          </a:r>
          <a:r>
            <a:rPr lang="en-US" sz="2800" kern="1200" err="1">
              <a:latin typeface="Franklin Gothic Book" panose="020B0503020102020204"/>
            </a:rPr>
            <a:t>aslo</a:t>
          </a:r>
          <a:r>
            <a:rPr lang="en-US" sz="2800" kern="1200">
              <a:latin typeface="Franklin Gothic Book" panose="020B0503020102020204"/>
            </a:rPr>
            <a:t> show the daily reimbursement rate ECS4Kids will pay: Before co-payment (for the assigned child) and in full (for children with $0 co-payment).</a:t>
          </a:r>
          <a:br>
            <a:rPr lang="en-US" sz="2800" kern="1200">
              <a:solidFill>
                <a:srgbClr val="000000"/>
              </a:solidFill>
              <a:latin typeface="Franklin Gothic Book" panose="020B0503020102020204"/>
            </a:rPr>
          </a:br>
          <a:endParaRPr lang="en-US" sz="2800" kern="1200">
            <a:solidFill>
              <a:srgbClr val="000000"/>
            </a:solidFill>
            <a:latin typeface="Franklin Gothic Book" panose="020B0503020102020204"/>
          </a:endParaRPr>
        </a:p>
      </dsp:txBody>
      <dsp:txXfrm>
        <a:off x="110196" y="2877476"/>
        <a:ext cx="6446441" cy="20369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086679-7BDF-497D-BD1B-B6DF6CF2C2FF}">
      <dsp:nvSpPr>
        <dsp:cNvPr id="0" name=""/>
        <dsp:cNvSpPr/>
      </dsp:nvSpPr>
      <dsp:spPr>
        <a:xfrm>
          <a:off x="0" y="51169"/>
          <a:ext cx="6666833" cy="1733940"/>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n-US" sz="2600" kern="1200">
              <a:solidFill>
                <a:schemeClr val="bg1"/>
              </a:solidFill>
              <a:latin typeface="Franklin Gothic Book" panose="020B0503020102020204"/>
            </a:rPr>
            <a:t>For children with a co-payment, ECS4Kids will reimburse the SR rate minus the co-payment, based on the child's level of care and authorized schedule</a:t>
          </a:r>
          <a:r>
            <a:rPr lang="en-US" sz="2600" kern="1200">
              <a:solidFill>
                <a:srgbClr val="000000"/>
              </a:solidFill>
              <a:latin typeface="Franklin Gothic Book" panose="020B0503020102020204"/>
            </a:rPr>
            <a:t>.</a:t>
          </a:r>
        </a:p>
      </dsp:txBody>
      <dsp:txXfrm>
        <a:off x="84644" y="135813"/>
        <a:ext cx="6497545" cy="1564652"/>
      </dsp:txXfrm>
    </dsp:sp>
    <dsp:sp modelId="{7EF5CB6A-341A-469B-BB96-C19D62EB66D8}">
      <dsp:nvSpPr>
        <dsp:cNvPr id="0" name=""/>
        <dsp:cNvSpPr/>
      </dsp:nvSpPr>
      <dsp:spPr>
        <a:xfrm>
          <a:off x="0" y="1859989"/>
          <a:ext cx="6666833" cy="1733940"/>
        </a:xfrm>
        <a:prstGeom prst="roundRect">
          <a:avLst/>
        </a:prstGeom>
        <a:gradFill rotWithShape="0">
          <a:gsLst>
            <a:gs pos="0">
              <a:schemeClr val="accent5">
                <a:hueOff val="0"/>
                <a:satOff val="0"/>
                <a:lumOff val="-3530"/>
                <a:alphaOff val="0"/>
                <a:tint val="94000"/>
                <a:satMod val="103000"/>
                <a:lumMod val="102000"/>
              </a:schemeClr>
            </a:gs>
            <a:gs pos="50000">
              <a:schemeClr val="accent5">
                <a:hueOff val="0"/>
                <a:satOff val="0"/>
                <a:lumOff val="-3530"/>
                <a:alphaOff val="0"/>
                <a:shade val="100000"/>
                <a:satMod val="110000"/>
                <a:lumMod val="100000"/>
              </a:schemeClr>
            </a:gs>
            <a:gs pos="100000">
              <a:schemeClr val="accent5">
                <a:hueOff val="0"/>
                <a:satOff val="0"/>
                <a:lumOff val="-3530"/>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n-US" sz="2600" kern="1200">
              <a:latin typeface="Franklin Gothic Book" panose="020B0503020102020204"/>
            </a:rPr>
            <a:t>For children without a co-payment, ECS4Kids will reimburse the full SR rate. </a:t>
          </a:r>
        </a:p>
      </dsp:txBody>
      <dsp:txXfrm>
        <a:off x="84644" y="1944633"/>
        <a:ext cx="6497545" cy="1564652"/>
      </dsp:txXfrm>
    </dsp:sp>
    <dsp:sp modelId="{8EA10B6B-49C1-4995-A6EE-4BB71F7EFB03}">
      <dsp:nvSpPr>
        <dsp:cNvPr id="0" name=""/>
        <dsp:cNvSpPr/>
      </dsp:nvSpPr>
      <dsp:spPr>
        <a:xfrm>
          <a:off x="0" y="3668810"/>
          <a:ext cx="6666833" cy="1733940"/>
        </a:xfrm>
        <a:prstGeom prst="roundRect">
          <a:avLst/>
        </a:prstGeom>
        <a:gradFill rotWithShape="0">
          <a:gsLst>
            <a:gs pos="0">
              <a:schemeClr val="accent5">
                <a:hueOff val="0"/>
                <a:satOff val="0"/>
                <a:lumOff val="-7061"/>
                <a:alphaOff val="0"/>
                <a:tint val="94000"/>
                <a:satMod val="103000"/>
                <a:lumMod val="102000"/>
              </a:schemeClr>
            </a:gs>
            <a:gs pos="50000">
              <a:schemeClr val="accent5">
                <a:hueOff val="0"/>
                <a:satOff val="0"/>
                <a:lumOff val="-7061"/>
                <a:alphaOff val="0"/>
                <a:shade val="100000"/>
                <a:satMod val="110000"/>
                <a:lumMod val="100000"/>
              </a:schemeClr>
            </a:gs>
            <a:gs pos="100000">
              <a:schemeClr val="accent5">
                <a:hueOff val="0"/>
                <a:satOff val="0"/>
                <a:lumOff val="-7061"/>
                <a:alphaOff val="0"/>
                <a:shade val="78000"/>
                <a:satMod val="120000"/>
                <a:lumMod val="9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rtl="0">
            <a:lnSpc>
              <a:spcPct val="90000"/>
            </a:lnSpc>
            <a:spcBef>
              <a:spcPct val="0"/>
            </a:spcBef>
            <a:spcAft>
              <a:spcPct val="35000"/>
            </a:spcAft>
            <a:buNone/>
          </a:pPr>
          <a:r>
            <a:rPr lang="en-US" sz="2600" kern="1200">
              <a:latin typeface="Franklin Gothic Book" panose="020B0503020102020204"/>
            </a:rPr>
            <a:t>Providers may continue to assess additional fees for SR children, if applicable. </a:t>
          </a:r>
        </a:p>
      </dsp:txBody>
      <dsp:txXfrm>
        <a:off x="84644" y="3753454"/>
        <a:ext cx="6497545" cy="156465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140D7F-0243-489A-BA63-6DBF8A9CD38A}">
      <dsp:nvSpPr>
        <dsp:cNvPr id="0" name=""/>
        <dsp:cNvSpPr/>
      </dsp:nvSpPr>
      <dsp:spPr>
        <a:xfrm>
          <a:off x="0" y="675"/>
          <a:ext cx="6900512"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94A82B-E6F1-40E5-823E-37061749710D}">
      <dsp:nvSpPr>
        <dsp:cNvPr id="0" name=""/>
        <dsp:cNvSpPr/>
      </dsp:nvSpPr>
      <dsp:spPr>
        <a:xfrm>
          <a:off x="0" y="675"/>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n-US" sz="2200" kern="1200"/>
            <a:t>Emily Taylor– </a:t>
          </a:r>
          <a:r>
            <a:rPr lang="en-US" sz="2200" kern="1200">
              <a:latin typeface="Franklin Gothic Book" panose="020B0503020102020204"/>
            </a:rPr>
            <a:t>904-726-1500</a:t>
          </a:r>
          <a:r>
            <a:rPr lang="en-US" sz="2200" kern="1200"/>
            <a:t> ext.</a:t>
          </a:r>
          <a:r>
            <a:rPr lang="en-US" sz="2200" kern="1200">
              <a:latin typeface="Franklin Gothic Book" panose="020B0503020102020204"/>
            </a:rPr>
            <a:t> 5604</a:t>
          </a:r>
          <a:r>
            <a:rPr lang="en-US" sz="2200" kern="1200"/>
            <a:t> (</a:t>
          </a:r>
          <a:r>
            <a:rPr lang="en-US" sz="2200" kern="1200">
              <a:hlinkClick xmlns:r="http://schemas.openxmlformats.org/officeDocument/2006/relationships" r:id="rId1"/>
            </a:rPr>
            <a:t>emily.taylor@ecs4kids.org</a:t>
          </a:r>
          <a:r>
            <a:rPr lang="en-US" sz="2200" kern="1200"/>
            <a:t>) Family Services Coordinator to Putnam, St Johns and Bradford staff.</a:t>
          </a:r>
        </a:p>
      </dsp:txBody>
      <dsp:txXfrm>
        <a:off x="0" y="675"/>
        <a:ext cx="6900512" cy="1106957"/>
      </dsp:txXfrm>
    </dsp:sp>
    <dsp:sp modelId="{942D64F5-E9DC-42AF-BF3A-B113D5B51F0A}">
      <dsp:nvSpPr>
        <dsp:cNvPr id="0" name=""/>
        <dsp:cNvSpPr/>
      </dsp:nvSpPr>
      <dsp:spPr>
        <a:xfrm>
          <a:off x="0" y="1107633"/>
          <a:ext cx="6900512" cy="0"/>
        </a:xfrm>
        <a:prstGeom prst="line">
          <a:avLst/>
        </a:prstGeom>
        <a:solidFill>
          <a:schemeClr val="accent2">
            <a:hueOff val="0"/>
            <a:satOff val="0"/>
            <a:lumOff val="-2745"/>
            <a:alphaOff val="0"/>
          </a:schemeClr>
        </a:solidFill>
        <a:ln w="34925" cap="flat" cmpd="sng" algn="in">
          <a:solidFill>
            <a:schemeClr val="accent2">
              <a:hueOff val="0"/>
              <a:satOff val="0"/>
              <a:lumOff val="-274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AAF2ED-027B-491A-A30A-2C1975563E76}">
      <dsp:nvSpPr>
        <dsp:cNvPr id="0" name=""/>
        <dsp:cNvSpPr/>
      </dsp:nvSpPr>
      <dsp:spPr>
        <a:xfrm>
          <a:off x="0" y="1107633"/>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rtl="0">
            <a:lnSpc>
              <a:spcPct val="90000"/>
            </a:lnSpc>
            <a:spcBef>
              <a:spcPct val="0"/>
            </a:spcBef>
            <a:spcAft>
              <a:spcPct val="35000"/>
            </a:spcAft>
            <a:buNone/>
          </a:pPr>
          <a:r>
            <a:rPr lang="en-US" sz="2200" kern="1200">
              <a:solidFill>
                <a:schemeClr val="tx1"/>
              </a:solidFill>
              <a:latin typeface="Franklin Gothic Book" panose="020B0503020102020204"/>
            </a:rPr>
            <a:t>April Florida – 904-726-1500 Ext 2290 (</a:t>
          </a:r>
          <a:r>
            <a:rPr lang="en-US" sz="2200" kern="1200">
              <a:solidFill>
                <a:schemeClr val="tx1"/>
              </a:solidFill>
              <a:latin typeface="Franklin Gothic Book" panose="020B0503020102020204"/>
              <a:hlinkClick xmlns:r="http://schemas.openxmlformats.org/officeDocument/2006/relationships" r:id="rId2"/>
            </a:rPr>
            <a:t>april.florida@ecs4kids.org</a:t>
          </a:r>
          <a:r>
            <a:rPr lang="en-US" sz="2200" kern="1200">
              <a:solidFill>
                <a:schemeClr val="tx1"/>
              </a:solidFill>
              <a:latin typeface="Franklin Gothic Book" panose="020B0503020102020204"/>
            </a:rPr>
            <a:t>)  Family Services Coordinator to Nassau, Baker, Clay  and HQ Staff</a:t>
          </a:r>
        </a:p>
      </dsp:txBody>
      <dsp:txXfrm>
        <a:off x="0" y="1107633"/>
        <a:ext cx="6900512" cy="1106957"/>
      </dsp:txXfrm>
    </dsp:sp>
    <dsp:sp modelId="{67577D63-A90A-4BBC-9354-7E05F7EAE5D9}">
      <dsp:nvSpPr>
        <dsp:cNvPr id="0" name=""/>
        <dsp:cNvSpPr/>
      </dsp:nvSpPr>
      <dsp:spPr>
        <a:xfrm>
          <a:off x="0" y="2214591"/>
          <a:ext cx="6900512" cy="0"/>
        </a:xfrm>
        <a:prstGeom prst="line">
          <a:avLst/>
        </a:prstGeom>
        <a:solidFill>
          <a:schemeClr val="accent2">
            <a:hueOff val="0"/>
            <a:satOff val="0"/>
            <a:lumOff val="-5490"/>
            <a:alphaOff val="0"/>
          </a:schemeClr>
        </a:solidFill>
        <a:ln w="34925" cap="flat" cmpd="sng" algn="in">
          <a:solidFill>
            <a:schemeClr val="accent2">
              <a:hueOff val="0"/>
              <a:satOff val="0"/>
              <a:lumOff val="-549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BCC07E1-433C-49C5-AFFF-637ED42D1462}">
      <dsp:nvSpPr>
        <dsp:cNvPr id="0" name=""/>
        <dsp:cNvSpPr/>
      </dsp:nvSpPr>
      <dsp:spPr>
        <a:xfrm>
          <a:off x="0" y="2214591"/>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Jacki Chimino– 904-213-3939 ext. 2080 (</a:t>
          </a:r>
          <a:r>
            <a:rPr lang="en-US" sz="2200" kern="1200">
              <a:hlinkClick xmlns:r="http://schemas.openxmlformats.org/officeDocument/2006/relationships" r:id="rId3"/>
            </a:rPr>
            <a:t>jacki.chimino@ecs4kids.org</a:t>
          </a:r>
          <a:r>
            <a:rPr lang="en-US" sz="2200" kern="1200"/>
            <a:t>) Child Care Resource and Referral Coordinator, all counties. </a:t>
          </a:r>
        </a:p>
      </dsp:txBody>
      <dsp:txXfrm>
        <a:off x="0" y="2214591"/>
        <a:ext cx="6900512" cy="1106957"/>
      </dsp:txXfrm>
    </dsp:sp>
    <dsp:sp modelId="{4EC6ED31-8EDF-4B9C-A2FF-6F05CDDA3DB8}">
      <dsp:nvSpPr>
        <dsp:cNvPr id="0" name=""/>
        <dsp:cNvSpPr/>
      </dsp:nvSpPr>
      <dsp:spPr>
        <a:xfrm>
          <a:off x="0" y="3321549"/>
          <a:ext cx="6900512" cy="0"/>
        </a:xfrm>
        <a:prstGeom prst="line">
          <a:avLst/>
        </a:prstGeom>
        <a:solidFill>
          <a:schemeClr val="accent2">
            <a:hueOff val="0"/>
            <a:satOff val="0"/>
            <a:lumOff val="-8235"/>
            <a:alphaOff val="0"/>
          </a:schemeClr>
        </a:solidFill>
        <a:ln w="34925" cap="flat" cmpd="sng" algn="in">
          <a:solidFill>
            <a:schemeClr val="accent2">
              <a:hueOff val="0"/>
              <a:satOff val="0"/>
              <a:lumOff val="-823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2FF508-8C54-4B0E-B027-EC7E706A5235}">
      <dsp:nvSpPr>
        <dsp:cNvPr id="0" name=""/>
        <dsp:cNvSpPr/>
      </dsp:nvSpPr>
      <dsp:spPr>
        <a:xfrm>
          <a:off x="0" y="3321549"/>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Kenya Register – 904-726-1500 ext. 2246 (</a:t>
          </a:r>
          <a:r>
            <a:rPr lang="en-US" sz="2200" kern="1200">
              <a:hlinkClick xmlns:r="http://schemas.openxmlformats.org/officeDocument/2006/relationships" r:id="rId4"/>
            </a:rPr>
            <a:t>kenya.register@ecs4kids.org</a:t>
          </a:r>
          <a:r>
            <a:rPr lang="en-US" sz="2200" kern="1200"/>
            <a:t>) Program Support Coordinator, all counties. </a:t>
          </a:r>
        </a:p>
      </dsp:txBody>
      <dsp:txXfrm>
        <a:off x="0" y="3321549"/>
        <a:ext cx="6900512" cy="1106957"/>
      </dsp:txXfrm>
    </dsp:sp>
    <dsp:sp modelId="{5C20D22C-AF09-4931-B0DD-F4BF9CEEDDA1}">
      <dsp:nvSpPr>
        <dsp:cNvPr id="0" name=""/>
        <dsp:cNvSpPr/>
      </dsp:nvSpPr>
      <dsp:spPr>
        <a:xfrm>
          <a:off x="0" y="4428507"/>
          <a:ext cx="6900512" cy="0"/>
        </a:xfrm>
        <a:prstGeom prst="line">
          <a:avLst/>
        </a:prstGeom>
        <a:solidFill>
          <a:schemeClr val="accent2">
            <a:hueOff val="0"/>
            <a:satOff val="0"/>
            <a:lumOff val="-10980"/>
            <a:alphaOff val="0"/>
          </a:schemeClr>
        </a:solidFill>
        <a:ln w="34925" cap="flat" cmpd="sng" algn="in">
          <a:solidFill>
            <a:schemeClr val="accent2">
              <a:hueOff val="0"/>
              <a:satOff val="0"/>
              <a:lumOff val="-1098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5BF4ABF-7765-4426-B42D-AEBADA7FAEFB}">
      <dsp:nvSpPr>
        <dsp:cNvPr id="0" name=""/>
        <dsp:cNvSpPr/>
      </dsp:nvSpPr>
      <dsp:spPr>
        <a:xfrm>
          <a:off x="0" y="4428507"/>
          <a:ext cx="6900512" cy="11069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en-US" sz="2200" kern="1200"/>
            <a:t>Shanda Ellis – 904-726-1500 ext. 2253 (</a:t>
          </a:r>
          <a:r>
            <a:rPr lang="en-US" sz="2200" kern="1200">
              <a:hlinkClick xmlns:r="http://schemas.openxmlformats.org/officeDocument/2006/relationships" r:id="rId5"/>
            </a:rPr>
            <a:t>Shanda.ellis@ecs4kids.org</a:t>
          </a:r>
          <a:r>
            <a:rPr lang="en-US" sz="2200" kern="1200"/>
            <a:t>) Manager of Family Services. </a:t>
          </a:r>
        </a:p>
      </dsp:txBody>
      <dsp:txXfrm>
        <a:off x="0" y="4428507"/>
        <a:ext cx="6900512" cy="110695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D09A86-91EA-A346-9466-1F75F267C37C}" type="datetimeFigureOut">
              <a:rPr lang="en-US" smtClean="0"/>
              <a:t>7/22/2025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9B7F37-3289-A540-8BD0-E04B30F577BC}" type="slidenum">
              <a:rPr lang="en-US" smtClean="0"/>
              <a:t>‹#›</a:t>
            </a:fld>
            <a:endParaRPr lang="en-US"/>
          </a:p>
        </p:txBody>
      </p:sp>
    </p:spTree>
    <p:extLst>
      <p:ext uri="{BB962C8B-B14F-4D97-AF65-F5344CB8AC3E}">
        <p14:creationId xmlns:p14="http://schemas.microsoft.com/office/powerpoint/2010/main" val="16098269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5BBEE0B-6598-4EED-B3B2-B7925B655F7F}" type="slidenum">
              <a:rPr lang="en-US" smtClean="0"/>
              <a:t>40</a:t>
            </a:fld>
            <a:endParaRPr lang="en-US"/>
          </a:p>
        </p:txBody>
      </p:sp>
    </p:spTree>
    <p:extLst>
      <p:ext uri="{BB962C8B-B14F-4D97-AF65-F5344CB8AC3E}">
        <p14:creationId xmlns:p14="http://schemas.microsoft.com/office/powerpoint/2010/main" val="2617928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3CB0AF4-40A7-48E7-A56D-A340B937816B}" type="slidenum">
              <a:rPr lang="en-US" smtClean="0"/>
              <a:t>47</a:t>
            </a:fld>
            <a:endParaRPr lang="en-US"/>
          </a:p>
        </p:txBody>
      </p:sp>
    </p:spTree>
    <p:extLst>
      <p:ext uri="{BB962C8B-B14F-4D97-AF65-F5344CB8AC3E}">
        <p14:creationId xmlns:p14="http://schemas.microsoft.com/office/powerpoint/2010/main" val="5976415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D37433-A017-BDAE-6B20-528E9A671D9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8126B8-4B7F-B7A8-42D6-C3E2E5486A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3CFF4B-A58B-7C85-1852-55810E49ACB1}"/>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99DE366-69FB-7336-4701-3D76E1AB20D3}"/>
              </a:ext>
            </a:extLst>
          </p:cNvPr>
          <p:cNvSpPr>
            <a:spLocks noGrp="1"/>
          </p:cNvSpPr>
          <p:nvPr>
            <p:ph type="sldNum" sz="quarter" idx="5"/>
          </p:nvPr>
        </p:nvSpPr>
        <p:spPr/>
        <p:txBody>
          <a:bodyPr/>
          <a:lstStyle/>
          <a:p>
            <a:fld id="{53CB0AF4-40A7-48E7-A56D-A340B937816B}" type="slidenum">
              <a:rPr lang="en-US" smtClean="0"/>
              <a:t>48</a:t>
            </a:fld>
            <a:endParaRPr lang="en-US"/>
          </a:p>
        </p:txBody>
      </p:sp>
    </p:spTree>
    <p:extLst>
      <p:ext uri="{BB962C8B-B14F-4D97-AF65-F5344CB8AC3E}">
        <p14:creationId xmlns:p14="http://schemas.microsoft.com/office/powerpoint/2010/main" val="4191589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DE49F16-A398-4BC9-8769-8A3AC1015393}" type="slidenum">
              <a:rPr lang="en-US" smtClean="0"/>
              <a:t>67</a:t>
            </a:fld>
            <a:endParaRPr lang="en-US"/>
          </a:p>
        </p:txBody>
      </p:sp>
    </p:spTree>
    <p:extLst>
      <p:ext uri="{BB962C8B-B14F-4D97-AF65-F5344CB8AC3E}">
        <p14:creationId xmlns:p14="http://schemas.microsoft.com/office/powerpoint/2010/main" val="499466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1D6378F1-3A97-2244-A09C-1C4914C4280B}" type="datetimeFigureOut">
              <a:rPr lang="en-US" smtClean="0"/>
              <a:t>7/22/2025</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DF637FB-E1AE-5043-9525-CCBAB9CB734F}"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325946231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6378F1-3A97-2244-A09C-1C4914C4280B}" type="datetimeFigureOut">
              <a:rPr lang="en-US" smtClean="0"/>
              <a:t>7/22/2025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3155184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6378F1-3A97-2244-A09C-1C4914C4280B}" type="datetimeFigureOut">
              <a:rPr lang="en-US" smtClean="0"/>
              <a:t>7/22/2025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484666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useBgFill="1">
        <p:nvSpPr>
          <p:cNvPr id="5" name="Rectangle 4">
            <a:extLst>
              <a:ext uri="{FF2B5EF4-FFF2-40B4-BE49-F238E27FC236}">
                <a16:creationId xmlns:a16="http://schemas.microsoft.com/office/drawing/2014/main" id="{149F9F0F-FB8C-5565-247C-BDCC156B5CAF}"/>
              </a:ext>
            </a:extLst>
          </p:cNvPr>
          <p:cNvSpPr/>
          <p:nvPr/>
        </p:nvSpPr>
        <p:spPr>
          <a:xfrm>
            <a:off x="0" y="0"/>
            <a:ext cx="1219200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a:extLst>
              <a:ext uri="{FF2B5EF4-FFF2-40B4-BE49-F238E27FC236}">
                <a16:creationId xmlns:a16="http://schemas.microsoft.com/office/drawing/2014/main" id="{92740D3C-270A-401A-810C-2F86BBBB87D4}"/>
              </a:ext>
            </a:extLst>
          </p:cNvPr>
          <p:cNvSpPr>
            <a:spLocks noGrp="1"/>
          </p:cNvSpPr>
          <p:nvPr>
            <p:ph type="dt" sz="half" idx="10"/>
          </p:nvPr>
        </p:nvSpPr>
        <p:spPr/>
        <p:txBody>
          <a:bodyPr/>
          <a:lstStyle/>
          <a:p>
            <a:fld id="{09BE9870-3748-43AD-B547-02A075CB4A1D}" type="datetime1">
              <a:rPr lang="en-US" smtClean="0"/>
              <a:t>7/22/2025</a:t>
            </a:fld>
            <a:endParaRPr lang="en-US"/>
          </a:p>
        </p:txBody>
      </p:sp>
      <p:sp>
        <p:nvSpPr>
          <p:cNvPr id="3" name="Footer Placeholder 2">
            <a:extLst>
              <a:ext uri="{FF2B5EF4-FFF2-40B4-BE49-F238E27FC236}">
                <a16:creationId xmlns:a16="http://schemas.microsoft.com/office/drawing/2014/main" id="{DDCBE9F8-1765-4F36-A4DE-1DB136025AC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790CF9E-A6C6-4873-ADBE-7A2939319E58}"/>
              </a:ext>
            </a:extLst>
          </p:cNvPr>
          <p:cNvSpPr>
            <a:spLocks noGrp="1"/>
          </p:cNvSpPr>
          <p:nvPr>
            <p:ph type="sldNum" sz="quarter" idx="12"/>
          </p:nvPr>
        </p:nvSpPr>
        <p:spPr/>
        <p:txBody>
          <a:bodyPr/>
          <a:lstStyle/>
          <a:p>
            <a:fld id="{70C12960-6E85-460F-B6E3-5B82CB31AF3D}" type="slidenum">
              <a:rPr lang="en-US" smtClean="0"/>
              <a:t>‹#›</a:t>
            </a:fld>
            <a:endParaRPr lang="en-US"/>
          </a:p>
        </p:txBody>
      </p:sp>
    </p:spTree>
    <p:extLst>
      <p:ext uri="{BB962C8B-B14F-4D97-AF65-F5344CB8AC3E}">
        <p14:creationId xmlns:p14="http://schemas.microsoft.com/office/powerpoint/2010/main" val="1223704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6378F1-3A97-2244-A09C-1C4914C4280B}" type="datetimeFigureOut">
              <a:rPr lang="en-US" smtClean="0"/>
              <a:t>7/22/2025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3274596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1D6378F1-3A97-2244-A09C-1C4914C4280B}" type="datetimeFigureOut">
              <a:rPr lang="en-US" smtClean="0"/>
              <a:t>7/22/2025</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DF637FB-E1AE-5043-9525-CCBAB9CB734F}"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110601275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6378F1-3A97-2244-A09C-1C4914C4280B}" type="datetimeFigureOut">
              <a:rPr lang="en-US" smtClean="0"/>
              <a:t>7/22/2025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2979062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6378F1-3A97-2244-A09C-1C4914C4280B}" type="datetimeFigureOut">
              <a:rPr lang="en-US" smtClean="0"/>
              <a:t>7/22/2025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13714348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6378F1-3A97-2244-A09C-1C4914C4280B}" type="datetimeFigureOut">
              <a:rPr lang="en-US" smtClean="0"/>
              <a:t>7/22/2025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1773017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6378F1-3A97-2244-A09C-1C4914C4280B}" type="datetimeFigureOut">
              <a:rPr lang="en-US" smtClean="0"/>
              <a:t>7/22/2025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F637FB-E1AE-5043-9525-CCBAB9CB734F}" type="slidenum">
              <a:rPr lang="en-US" smtClean="0"/>
              <a:t>‹#›</a:t>
            </a:fld>
            <a:endParaRPr lang="en-US"/>
          </a:p>
        </p:txBody>
      </p:sp>
    </p:spTree>
    <p:extLst>
      <p:ext uri="{BB962C8B-B14F-4D97-AF65-F5344CB8AC3E}">
        <p14:creationId xmlns:p14="http://schemas.microsoft.com/office/powerpoint/2010/main" val="3167832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D6378F1-3A97-2244-A09C-1C4914C4280B}" type="datetimeFigureOut">
              <a:rPr lang="en-US" smtClean="0"/>
              <a:t>7/22/2025</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DF637FB-E1AE-5043-9525-CCBAB9CB734F}"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3191753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1D6378F1-3A97-2244-A09C-1C4914C4280B}" type="datetimeFigureOut">
              <a:rPr lang="en-US" smtClean="0"/>
              <a:t>7/22/2025</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DF637FB-E1AE-5043-9525-CCBAB9CB734F}"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77911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1D6378F1-3A97-2244-A09C-1C4914C4280B}" type="datetimeFigureOut">
              <a:rPr lang="en-US" smtClean="0"/>
              <a:t>7/22/2025</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DF637FB-E1AE-5043-9525-CCBAB9CB734F}"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16730495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AB4E786-7636-4278-8595-D365D28A796A}"/>
              </a:ext>
            </a:extLst>
          </p:cNvPr>
          <p:cNvSpPr>
            <a:spLocks noGrp="1"/>
          </p:cNvSpPr>
          <p:nvPr>
            <p:ph type="title"/>
          </p:nvPr>
        </p:nvSpPr>
        <p:spPr>
          <a:xfrm>
            <a:off x="640079" y="1371601"/>
            <a:ext cx="10890929" cy="109728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EA740849-7059-4C70-992B-5304D2EE9BAB}"/>
              </a:ext>
            </a:extLst>
          </p:cNvPr>
          <p:cNvSpPr>
            <a:spLocks noGrp="1"/>
          </p:cNvSpPr>
          <p:nvPr>
            <p:ph type="body" idx="1"/>
          </p:nvPr>
        </p:nvSpPr>
        <p:spPr>
          <a:xfrm>
            <a:off x="640080" y="2633472"/>
            <a:ext cx="10890928" cy="356616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9FEBF6-CEA6-4332-87B3-697807571C84}"/>
              </a:ext>
            </a:extLst>
          </p:cNvPr>
          <p:cNvSpPr>
            <a:spLocks noGrp="1"/>
          </p:cNvSpPr>
          <p:nvPr>
            <p:ph type="dt" sz="half" idx="2"/>
          </p:nvPr>
        </p:nvSpPr>
        <p:spPr>
          <a:xfrm>
            <a:off x="640080" y="6356350"/>
            <a:ext cx="2743200" cy="365125"/>
          </a:xfrm>
          <a:prstGeom prst="rect">
            <a:avLst/>
          </a:prstGeom>
        </p:spPr>
        <p:txBody>
          <a:bodyPr vert="horz" lIns="91440" tIns="45720" rIns="91440" bIns="45720" rtlCol="0" anchor="ctr"/>
          <a:lstStyle>
            <a:lvl1pPr algn="l">
              <a:defRPr sz="900" b="1" cap="all" spc="300" baseline="0">
                <a:solidFill>
                  <a:schemeClr val="tx1"/>
                </a:solidFill>
              </a:defRPr>
            </a:lvl1pPr>
          </a:lstStyle>
          <a:p>
            <a:fld id="{7DA38F49-B3E2-4BF0-BEC7-C30D34ABBB8D}" type="datetime1">
              <a:rPr lang="en-US" smtClean="0"/>
              <a:t>7/22/2025</a:t>
            </a:fld>
            <a:endParaRPr lang="en-US"/>
          </a:p>
        </p:txBody>
      </p:sp>
      <p:sp>
        <p:nvSpPr>
          <p:cNvPr id="5" name="Footer Placeholder 4">
            <a:extLst>
              <a:ext uri="{FF2B5EF4-FFF2-40B4-BE49-F238E27FC236}">
                <a16:creationId xmlns:a16="http://schemas.microsoft.com/office/drawing/2014/main" id="{BC6BAF94-621C-43E1-BA0C-410A6899031B}"/>
              </a:ext>
            </a:extLst>
          </p:cNvPr>
          <p:cNvSpPr>
            <a:spLocks noGrp="1"/>
          </p:cNvSpPr>
          <p:nvPr>
            <p:ph type="ftr" sz="quarter" idx="3"/>
          </p:nvPr>
        </p:nvSpPr>
        <p:spPr>
          <a:xfrm>
            <a:off x="6767622" y="6356350"/>
            <a:ext cx="4040373" cy="365125"/>
          </a:xfrm>
          <a:prstGeom prst="rect">
            <a:avLst/>
          </a:prstGeom>
        </p:spPr>
        <p:txBody>
          <a:bodyPr vert="horz" lIns="91440" tIns="45720" rIns="91440" bIns="45720" rtlCol="0" anchor="ctr"/>
          <a:lstStyle>
            <a:lvl1pPr algn="r">
              <a:defRPr sz="900" b="1" cap="all" spc="300" baseline="0">
                <a:solidFill>
                  <a:schemeClr val="tx1"/>
                </a:solidFill>
              </a:defRPr>
            </a:lvl1pPr>
          </a:lstStyle>
          <a:p>
            <a:endParaRPr lang="en-US"/>
          </a:p>
        </p:txBody>
      </p:sp>
      <p:sp>
        <p:nvSpPr>
          <p:cNvPr id="6" name="Slide Number Placeholder 5">
            <a:extLst>
              <a:ext uri="{FF2B5EF4-FFF2-40B4-BE49-F238E27FC236}">
                <a16:creationId xmlns:a16="http://schemas.microsoft.com/office/drawing/2014/main" id="{137D19E5-9E16-48C9-AAE2-0C70679A8D7B}"/>
              </a:ext>
            </a:extLst>
          </p:cNvPr>
          <p:cNvSpPr>
            <a:spLocks noGrp="1"/>
          </p:cNvSpPr>
          <p:nvPr>
            <p:ph type="sldNum" sz="quarter" idx="4"/>
          </p:nvPr>
        </p:nvSpPr>
        <p:spPr>
          <a:xfrm>
            <a:off x="10807995" y="6356350"/>
            <a:ext cx="723014" cy="365125"/>
          </a:xfrm>
          <a:prstGeom prst="rect">
            <a:avLst/>
          </a:prstGeom>
        </p:spPr>
        <p:txBody>
          <a:bodyPr vert="horz" lIns="91440" tIns="45720" rIns="91440" bIns="45720" rtlCol="0" anchor="ctr"/>
          <a:lstStyle>
            <a:lvl1pPr algn="r">
              <a:defRPr sz="900" b="1" cap="all" spc="300" baseline="0">
                <a:solidFill>
                  <a:schemeClr val="tx1"/>
                </a:solidFill>
              </a:defRPr>
            </a:lvl1pPr>
          </a:lstStyle>
          <a:p>
            <a:fld id="{70C12960-6E85-460F-B6E3-5B82CB31AF3D}" type="slidenum">
              <a:rPr lang="en-US" smtClean="0"/>
              <a:t>‹#›</a:t>
            </a:fld>
            <a:endParaRPr lang="en-US"/>
          </a:p>
        </p:txBody>
      </p:sp>
      <p:cxnSp>
        <p:nvCxnSpPr>
          <p:cNvPr id="9" name="Straight Connector 8">
            <a:extLst>
              <a:ext uri="{FF2B5EF4-FFF2-40B4-BE49-F238E27FC236}">
                <a16:creationId xmlns:a16="http://schemas.microsoft.com/office/drawing/2014/main" id="{118E06E4-607B-144B-382B-AD3D06B1EE8C}"/>
              </a:ext>
              <a:ext uri="{C183D7F6-B498-43B3-948B-1728B52AA6E4}">
                <adec:decorative xmlns:adec="http://schemas.microsoft.com/office/drawing/2017/decorative" val="1"/>
              </a:ext>
            </a:extLst>
          </p:cNvPr>
          <p:cNvCxnSpPr>
            <a:cxnSpLocks/>
          </p:cNvCxnSpPr>
          <p:nvPr/>
        </p:nvCxnSpPr>
        <p:spPr>
          <a:xfrm>
            <a:off x="713232" y="1031001"/>
            <a:ext cx="978862"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366602"/>
      </p:ext>
    </p:extLst>
  </p:cSld>
  <p:clrMap bg1="lt1" tx1="dk1" bg2="lt2" tx2="dk2" accent1="accent1" accent2="accent2" accent3="accent3" accent4="accent4" accent5="accent5" accent6="accent6" hlink="hlink" folHlink="folHlink"/>
  <p:sldLayoutIdLst>
    <p:sldLayoutId id="2147483699" r:id="rId1"/>
  </p:sldLayoutIdLst>
  <p:hf sldNum="0" hdr="0" ftr="0" dt="0"/>
  <p:txStyles>
    <p:titleStyle>
      <a:lvl1pPr algn="l" defTabSz="914400" rtl="0" eaLnBrk="1" latinLnBrk="0" hangingPunct="1">
        <a:lnSpc>
          <a:spcPct val="10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87000"/>
        <a:buFont typeface="Arial" panose="020B0604020202020204" pitchFamily="34" charset="0"/>
        <a:buChar char="•"/>
        <a:defRPr sz="2000" kern="1200">
          <a:solidFill>
            <a:schemeClr val="tx1"/>
          </a:solidFill>
          <a:latin typeface="+mn-lt"/>
          <a:ea typeface="+mn-ea"/>
          <a:cs typeface="+mn-cs"/>
        </a:defRPr>
      </a:lvl1pPr>
      <a:lvl2pPr marL="493776" indent="-228600" algn="l" defTabSz="914400" rtl="0" eaLnBrk="1" latinLnBrk="0" hangingPunct="1">
        <a:lnSpc>
          <a:spcPct val="120000"/>
        </a:lnSpc>
        <a:spcBef>
          <a:spcPts val="500"/>
        </a:spcBef>
        <a:buSzPct val="87000"/>
        <a:buFont typeface="Arial" panose="020B0604020202020204" pitchFamily="34" charset="0"/>
        <a:buChar char="•"/>
        <a:defRPr sz="1800" kern="1200">
          <a:solidFill>
            <a:schemeClr val="tx1"/>
          </a:solidFill>
          <a:latin typeface="+mn-lt"/>
          <a:ea typeface="+mn-ea"/>
          <a:cs typeface="+mn-cs"/>
        </a:defRPr>
      </a:lvl2pPr>
      <a:lvl3pPr marL="731520" indent="-228600" algn="l" defTabSz="914400" rtl="0" eaLnBrk="1" latinLnBrk="0" hangingPunct="1">
        <a:lnSpc>
          <a:spcPct val="120000"/>
        </a:lnSpc>
        <a:spcBef>
          <a:spcPts val="500"/>
        </a:spcBef>
        <a:buSzPct val="87000"/>
        <a:buFont typeface="Arial" panose="020B0604020202020204" pitchFamily="34" charset="0"/>
        <a:buChar char="•"/>
        <a:defRPr sz="1600" kern="1200">
          <a:solidFill>
            <a:schemeClr val="tx1"/>
          </a:solidFill>
          <a:latin typeface="+mn-lt"/>
          <a:ea typeface="+mn-ea"/>
          <a:cs typeface="+mn-cs"/>
        </a:defRPr>
      </a:lvl3pPr>
      <a:lvl4pPr marL="1051560" indent="-28575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4pPr>
      <a:lvl5pPr marL="1298448" indent="-228600" algn="l" defTabSz="914400" rtl="0" eaLnBrk="1" latinLnBrk="0" hangingPunct="1">
        <a:lnSpc>
          <a:spcPct val="120000"/>
        </a:lnSpc>
        <a:spcBef>
          <a:spcPts val="500"/>
        </a:spcBef>
        <a:buSzPct val="87000"/>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2.pn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ecs4kids.org/appointment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mailto:Leatricia.Ahmadu@ecs4kids.org" TargetMode="External"/><Relationship Id="rId3" Type="http://schemas.openxmlformats.org/officeDocument/2006/relationships/hyperlink" Target="mailto:Jessica.Volk@ecs4kids.org" TargetMode="External"/><Relationship Id="rId7" Type="http://schemas.openxmlformats.org/officeDocument/2006/relationships/hyperlink" Target="mailto:Kathy.Pacheco@ecs4kids.org" TargetMode="External"/><Relationship Id="rId12" Type="http://schemas.openxmlformats.org/officeDocument/2006/relationships/image" Target="../media/image2.png"/><Relationship Id="rId2" Type="http://schemas.openxmlformats.org/officeDocument/2006/relationships/hyperlink" Target="mailto:Eryss.Meguia@ecs4kids.org" TargetMode="External"/><Relationship Id="rId1" Type="http://schemas.openxmlformats.org/officeDocument/2006/relationships/slideLayout" Target="../slideLayouts/slideLayout2.xml"/><Relationship Id="rId6" Type="http://schemas.openxmlformats.org/officeDocument/2006/relationships/hyperlink" Target="mailto:Ayanna.Warden@ecs4kids.org" TargetMode="External"/><Relationship Id="rId11" Type="http://schemas.openxmlformats.org/officeDocument/2006/relationships/hyperlink" Target="mailto:Holly.Poole@ecs4kids.org" TargetMode="External"/><Relationship Id="rId5" Type="http://schemas.openxmlformats.org/officeDocument/2006/relationships/hyperlink" Target="mailto:Brandi.Harrison@ecs4kids.org" TargetMode="External"/><Relationship Id="rId10" Type="http://schemas.openxmlformats.org/officeDocument/2006/relationships/hyperlink" Target="mailto:Jasmine.Thornton@ecs4kids.org" TargetMode="External"/><Relationship Id="rId4" Type="http://schemas.openxmlformats.org/officeDocument/2006/relationships/hyperlink" Target="mailto:vickie.Hancock@ecs4kids.org" TargetMode="External"/><Relationship Id="rId9" Type="http://schemas.openxmlformats.org/officeDocument/2006/relationships/hyperlink" Target="mailto:Christina.Jackson@ecs4kids.org" TargetMode="Externa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2.pn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mailto:Sidney.Kostecki@ecs4kids.org" TargetMode="Externa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help2.renaissance.com/reports/25027"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www.fldoe.org/file/20626/FAST-SELEAEG.pdf"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8" Type="http://schemas.openxmlformats.org/officeDocument/2006/relationships/hyperlink" Target="https://www.floridaearlylearning.com/vpk/fast/fast-vpk-providers-form" TargetMode="External"/><Relationship Id="rId3" Type="http://schemas.openxmlformats.org/officeDocument/2006/relationships/hyperlink" Target="https://www.floridaearlylearning.com/vpk/fast" TargetMode="External"/><Relationship Id="rId7" Type="http://schemas.openxmlformats.org/officeDocument/2006/relationships/hyperlink" Target="http://www.floridaearlylearning.com/vpk/fast/fast-vpk-parents-for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floridaearlylearning.com/vpk/fast/fast-vpk-providers-form" TargetMode="External"/><Relationship Id="rId5" Type="http://schemas.openxmlformats.org/officeDocument/2006/relationships/hyperlink" Target="https://www.renaissance.com/request-support/" TargetMode="External"/><Relationship Id="rId4" Type="http://schemas.openxmlformats.org/officeDocument/2006/relationships/hyperlink" Target="https://nam12.safelinks.protection.outlook.com/?url=https%3A%2F%2Fwww.renaissance.com%2Frequest-support%2F&amp;data=05%7C01%7CAmber.Gibbens%40del.fldoe.org%7Cc3670fc2bf1e4f8e197108db2b144672%7C63bf107bcb6f41738c1c1406bb5cb794%7C0%7C0%7C638151138317003608%7CUnknown%7CTWFpbGZsb3d8eyJWIjoiMC4wLjAwMDAiLCJQIjoiV2luMzIiLCJBTiI6Ik1haWwiLCJXVCI6Mn0%3D%7C3000%7C%7C%7C&amp;sdata=lp4f09B6CPdvXkO9nsB%2BL%2FqBwORHzpdYVU8kPQgTNs8%3D&amp;reserved=0" TargetMode="External"/><Relationship Id="rId9" Type="http://schemas.openxmlformats.org/officeDocument/2006/relationships/hyperlink" Target="mailto:Roushawn.saunders@ecs4kids.org"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fldoe.org/core/fileparse.php/20781/urlt/GCVPKEPPMD.pd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48.xml.rels><?xml version="1.0" encoding="UTF-8" standalone="yes"?>
<Relationships xmlns="http://schemas.openxmlformats.org/package/2006/relationships"><Relationship Id="rId3" Type="http://schemas.openxmlformats.org/officeDocument/2006/relationships/hyperlink" Target="http://www.ecs4kids.org/providers/provider-portal-guidance"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0.png"/><Relationship Id="rId4" Type="http://schemas.openxmlformats.org/officeDocument/2006/relationships/hyperlink" Target="https://www.ecs4kids.org/providers/school-readiness-providers/"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hyperlink" Target="http://Visit:https:/calendly.com/marcopololearning/" TargetMode="External"/></Relationships>
</file>

<file path=ppt/slides/_rels/slide5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ecs4kids.org/providers/video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Layout" Target="../slideLayouts/slideLayout2.xml"/><Relationship Id="rId1" Type="http://schemas.openxmlformats.org/officeDocument/2006/relationships/video" Target="https://www.youtube.com/embed/ahG4xj2ic6k?feature=oembed" TargetMode="External"/><Relationship Id="rId4" Type="http://schemas.openxmlformats.org/officeDocument/2006/relationships/hyperlink" Target="mailto:Blythe.Mauldin@ecs4kids.org"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ecs4kids.org/providers/school-readiness-providers/"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hyperlink" Target="https://blogs.brighton.ac.uk/digitalliteracies/2016/07/01/managing-time/" TargetMode="External"/><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Amanda.Griffis@ecs4kids.org" TargetMode="Externa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teachstone.com/" TargetMode="External"/><Relationship Id="rId2" Type="http://schemas.openxmlformats.org/officeDocument/2006/relationships/hyperlink" Target="https://ecs4kids.gosignmeup.com/Public/Course/Browse"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hyperlink" Target="mailto:shanda.ellis@ecs4kids.org"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0.jpeg"/><Relationship Id="rId4" Type="http://schemas.openxmlformats.org/officeDocument/2006/relationships/hyperlink" Target="mailto:Shivaughn.williams@ecs4kids.org" TargetMode="Externa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ecs4kids.gosignmeup.com/Public/Course/Brows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7F65495B-D74F-4488-A7A6-964D98AB06ED}"/>
              </a:ext>
            </a:extLst>
          </p:cNvPr>
          <p:cNvSpPr>
            <a:spLocks noGrp="1"/>
          </p:cNvSpPr>
          <p:nvPr>
            <p:ph type="ctrTitle"/>
          </p:nvPr>
        </p:nvSpPr>
        <p:spPr>
          <a:xfrm>
            <a:off x="5451845" y="1648365"/>
            <a:ext cx="4850242" cy="2863265"/>
          </a:xfrm>
        </p:spPr>
        <p:txBody>
          <a:bodyPr/>
          <a:lstStyle/>
          <a:p>
            <a:r>
              <a:rPr lang="en-US" sz="4400"/>
              <a:t>1ST quarter </a:t>
            </a:r>
            <a:br>
              <a:rPr lang="en-US" sz="4400"/>
            </a:br>
            <a:r>
              <a:rPr lang="en-US" sz="4400"/>
              <a:t>Provider Meeting</a:t>
            </a:r>
          </a:p>
        </p:txBody>
      </p:sp>
      <p:pic>
        <p:nvPicPr>
          <p:cNvPr id="2" name="Picture 1" descr="A colorful bird with text&#10;&#10;Description automatically generated">
            <a:extLst>
              <a:ext uri="{FF2B5EF4-FFF2-40B4-BE49-F238E27FC236}">
                <a16:creationId xmlns:a16="http://schemas.microsoft.com/office/drawing/2014/main" id="{7D19CD2B-9AEF-EDD6-347E-224BE44B3637}"/>
              </a:ext>
            </a:extLst>
          </p:cNvPr>
          <p:cNvPicPr>
            <a:picLocks noChangeAspect="1"/>
          </p:cNvPicPr>
          <p:nvPr/>
        </p:nvPicPr>
        <p:blipFill>
          <a:blip r:embed="rId2"/>
          <a:stretch>
            <a:fillRect/>
          </a:stretch>
        </p:blipFill>
        <p:spPr>
          <a:xfrm>
            <a:off x="1497857" y="1130461"/>
            <a:ext cx="3331779" cy="4114800"/>
          </a:xfrm>
          <a:prstGeom prst="rect">
            <a:avLst/>
          </a:prstGeom>
        </p:spPr>
      </p:pic>
    </p:spTree>
    <p:extLst>
      <p:ext uri="{BB962C8B-B14F-4D97-AF65-F5344CB8AC3E}">
        <p14:creationId xmlns:p14="http://schemas.microsoft.com/office/powerpoint/2010/main" val="276783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7CFD9B-0EED-498B-CE72-A8216D7C3D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5F351A-B8AB-2609-D6CB-8CDBE1C1C1EB}"/>
              </a:ext>
            </a:extLst>
          </p:cNvPr>
          <p:cNvSpPr>
            <a:spLocks noGrp="1"/>
          </p:cNvSpPr>
          <p:nvPr>
            <p:ph type="title"/>
          </p:nvPr>
        </p:nvSpPr>
        <p:spPr>
          <a:xfrm>
            <a:off x="733332" y="1931961"/>
            <a:ext cx="4308490" cy="2396359"/>
          </a:xfrm>
        </p:spPr>
        <p:txBody>
          <a:bodyPr anchor="b">
            <a:normAutofit fontScale="90000"/>
          </a:bodyPr>
          <a:lstStyle/>
          <a:p>
            <a:r>
              <a:rPr lang="en-US" sz="4000">
                <a:solidFill>
                  <a:schemeClr val="tx1"/>
                </a:solidFill>
              </a:rPr>
              <a:t>School Readiness Eligibility – </a:t>
            </a:r>
            <a:br>
              <a:rPr lang="en-US" sz="4000">
                <a:solidFill>
                  <a:schemeClr val="tx1"/>
                </a:solidFill>
              </a:rPr>
            </a:br>
            <a:r>
              <a:rPr lang="en-US" sz="4000">
                <a:solidFill>
                  <a:schemeClr val="tx1"/>
                </a:solidFill>
              </a:rPr>
              <a:t>Co-Payment Update -</a:t>
            </a:r>
            <a:br>
              <a:rPr lang="en-US" sz="4000">
                <a:solidFill>
                  <a:schemeClr val="tx1"/>
                </a:solidFill>
              </a:rPr>
            </a:br>
            <a:r>
              <a:rPr lang="en-US" sz="4000">
                <a:solidFill>
                  <a:schemeClr val="tx1"/>
                </a:solidFill>
              </a:rPr>
              <a:t>Reimbursement Guidelines</a:t>
            </a:r>
          </a:p>
        </p:txBody>
      </p:sp>
      <p:graphicFrame>
        <p:nvGraphicFramePr>
          <p:cNvPr id="5" name="Content Placeholder 2">
            <a:extLst>
              <a:ext uri="{FF2B5EF4-FFF2-40B4-BE49-F238E27FC236}">
                <a16:creationId xmlns:a16="http://schemas.microsoft.com/office/drawing/2014/main" id="{7652289E-65A0-0A0E-0CCE-E6B57789008C}"/>
              </a:ext>
            </a:extLst>
          </p:cNvPr>
          <p:cNvGraphicFramePr>
            <a:graphicFrameLocks noGrp="1"/>
          </p:cNvGraphicFramePr>
          <p:nvPr>
            <p:ph idx="1"/>
          </p:nvPr>
        </p:nvGraphicFramePr>
        <p:xfrm>
          <a:off x="5267400" y="701826"/>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descr="A colorful bird with wings&#10;&#10;AI-generated content may be incorrect.">
            <a:extLst>
              <a:ext uri="{FF2B5EF4-FFF2-40B4-BE49-F238E27FC236}">
                <a16:creationId xmlns:a16="http://schemas.microsoft.com/office/drawing/2014/main" id="{1A48D3E3-1372-1018-235C-142B1FF2E673}"/>
              </a:ext>
            </a:extLst>
          </p:cNvPr>
          <p:cNvPicPr>
            <a:picLocks noChangeAspect="1"/>
          </p:cNvPicPr>
          <p:nvPr/>
        </p:nvPicPr>
        <p:blipFill>
          <a:blip r:embed="rId7"/>
          <a:stretch>
            <a:fillRect/>
          </a:stretch>
        </p:blipFill>
        <p:spPr>
          <a:xfrm>
            <a:off x="10857195" y="5737573"/>
            <a:ext cx="1333500" cy="1123950"/>
          </a:xfrm>
          <a:prstGeom prst="rect">
            <a:avLst/>
          </a:prstGeom>
        </p:spPr>
      </p:pic>
    </p:spTree>
    <p:extLst>
      <p:ext uri="{BB962C8B-B14F-4D97-AF65-F5344CB8AC3E}">
        <p14:creationId xmlns:p14="http://schemas.microsoft.com/office/powerpoint/2010/main" val="2545522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D6476E-27ED-B268-ED2D-4F83BEB1E4AD}"/>
              </a:ext>
            </a:extLst>
          </p:cNvPr>
          <p:cNvSpPr>
            <a:spLocks noGrp="1"/>
          </p:cNvSpPr>
          <p:nvPr>
            <p:ph type="title"/>
          </p:nvPr>
        </p:nvSpPr>
        <p:spPr/>
        <p:txBody>
          <a:bodyPr>
            <a:normAutofit/>
          </a:bodyPr>
          <a:lstStyle/>
          <a:p>
            <a:r>
              <a:rPr lang="en-US" sz="2800"/>
              <a:t>Our Clay County One Stop Is Moving!</a:t>
            </a:r>
          </a:p>
        </p:txBody>
      </p:sp>
      <p:sp>
        <p:nvSpPr>
          <p:cNvPr id="3" name="Content Placeholder 2">
            <a:extLst>
              <a:ext uri="{FF2B5EF4-FFF2-40B4-BE49-F238E27FC236}">
                <a16:creationId xmlns:a16="http://schemas.microsoft.com/office/drawing/2014/main" id="{1A94FFB8-BB76-2692-0786-40A3B03C09D1}"/>
              </a:ext>
            </a:extLst>
          </p:cNvPr>
          <p:cNvSpPr>
            <a:spLocks noGrp="1"/>
          </p:cNvSpPr>
          <p:nvPr>
            <p:ph idx="1"/>
          </p:nvPr>
        </p:nvSpPr>
        <p:spPr>
          <a:xfrm>
            <a:off x="1371600" y="1713297"/>
            <a:ext cx="9601200" cy="4733223"/>
          </a:xfrm>
        </p:spPr>
        <p:txBody>
          <a:bodyPr vert="horz" lIns="91440" tIns="45720" rIns="91440" bIns="45720" rtlCol="0" anchor="t">
            <a:normAutofit/>
          </a:bodyPr>
          <a:lstStyle/>
          <a:p>
            <a:pPr marL="383540" indent="-383540"/>
            <a:r>
              <a:rPr lang="en-US"/>
              <a:t>When: 8/18/25 (Tentative Date)</a:t>
            </a:r>
          </a:p>
          <a:p>
            <a:pPr marL="383540" indent="-383540"/>
            <a:r>
              <a:rPr lang="en-US"/>
              <a:t>Where: 1279 Kingsley Ave, Suite 13, Orange Park, FL 32073</a:t>
            </a:r>
          </a:p>
          <a:p>
            <a:pPr marL="383540" indent="-383540"/>
            <a:r>
              <a:rPr lang="en-US"/>
              <a:t>Dates and Hours: Monday – Friday, 8:00am – 5:00pm</a:t>
            </a:r>
          </a:p>
          <a:p>
            <a:pPr marL="383540" indent="-383540"/>
            <a:r>
              <a:rPr lang="en-US"/>
              <a:t>In person appointments are encouraged to be scheduled ahead of time and can be made on our website </a:t>
            </a:r>
            <a:r>
              <a:rPr lang="en-US">
                <a:hlinkClick r:id="rId2"/>
              </a:rPr>
              <a:t>www.ecs4kids.org/appointments</a:t>
            </a:r>
            <a:endParaRPr lang="en-US"/>
          </a:p>
          <a:p>
            <a:pPr marL="0" indent="0">
              <a:buNone/>
            </a:pPr>
            <a:endParaRPr lang="en-US"/>
          </a:p>
          <a:p>
            <a:pPr marL="383540" indent="-383540"/>
            <a:endParaRPr lang="en-US"/>
          </a:p>
          <a:p>
            <a:pPr marL="0" indent="0">
              <a:buNone/>
            </a:pPr>
            <a:endParaRPr lang="en-US"/>
          </a:p>
        </p:txBody>
      </p:sp>
      <p:pic>
        <p:nvPicPr>
          <p:cNvPr id="5" name="Picture 4" descr="A colorful bird with wings&#10;&#10;AI-generated content may be incorrect.">
            <a:extLst>
              <a:ext uri="{FF2B5EF4-FFF2-40B4-BE49-F238E27FC236}">
                <a16:creationId xmlns:a16="http://schemas.microsoft.com/office/drawing/2014/main" id="{C48E6450-5E58-22A2-15DC-DD56D0FFCA0A}"/>
              </a:ext>
            </a:extLst>
          </p:cNvPr>
          <p:cNvPicPr>
            <a:picLocks noChangeAspect="1"/>
          </p:cNvPicPr>
          <p:nvPr/>
        </p:nvPicPr>
        <p:blipFill>
          <a:blip r:embed="rId3"/>
          <a:stretch>
            <a:fillRect/>
          </a:stretch>
        </p:blipFill>
        <p:spPr>
          <a:xfrm>
            <a:off x="10225588" y="5304766"/>
            <a:ext cx="1333500" cy="1123950"/>
          </a:xfrm>
          <a:prstGeom prst="rect">
            <a:avLst/>
          </a:prstGeom>
        </p:spPr>
      </p:pic>
    </p:spTree>
    <p:extLst>
      <p:ext uri="{BB962C8B-B14F-4D97-AF65-F5344CB8AC3E}">
        <p14:creationId xmlns:p14="http://schemas.microsoft.com/office/powerpoint/2010/main" val="2550827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29907-A17C-4BBF-A691-154E67E375F2}"/>
              </a:ext>
            </a:extLst>
          </p:cNvPr>
          <p:cNvSpPr>
            <a:spLocks noGrp="1"/>
          </p:cNvSpPr>
          <p:nvPr>
            <p:ph type="title"/>
          </p:nvPr>
        </p:nvSpPr>
        <p:spPr>
          <a:xfrm>
            <a:off x="881899" y="1683756"/>
            <a:ext cx="3115265" cy="2396359"/>
          </a:xfrm>
        </p:spPr>
        <p:txBody>
          <a:bodyPr anchor="b">
            <a:normAutofit/>
          </a:bodyPr>
          <a:lstStyle/>
          <a:p>
            <a:r>
              <a:rPr lang="en-US" sz="4000" b="1">
                <a:solidFill>
                  <a:schemeClr val="tx1"/>
                </a:solidFill>
                <a:latin typeface="Century Gothic" panose="020B0502020202020204" pitchFamily="34" charset="0"/>
              </a:rPr>
              <a:t>One Stop Office Staff &amp; Central Staff</a:t>
            </a:r>
          </a:p>
        </p:txBody>
      </p:sp>
      <p:graphicFrame>
        <p:nvGraphicFramePr>
          <p:cNvPr id="4" name="Table 4">
            <a:extLst>
              <a:ext uri="{FF2B5EF4-FFF2-40B4-BE49-F238E27FC236}">
                <a16:creationId xmlns:a16="http://schemas.microsoft.com/office/drawing/2014/main" id="{53BD6258-51DA-4874-8FEF-EC65CA5216B0}"/>
              </a:ext>
            </a:extLst>
          </p:cNvPr>
          <p:cNvGraphicFramePr>
            <a:graphicFrameLocks noGrp="1"/>
          </p:cNvGraphicFramePr>
          <p:nvPr>
            <p:ph idx="1"/>
            <p:extLst>
              <p:ext uri="{D42A27DB-BD31-4B8C-83A1-F6EECF244321}">
                <p14:modId xmlns:p14="http://schemas.microsoft.com/office/powerpoint/2010/main" val="1624692795"/>
              </p:ext>
            </p:extLst>
          </p:nvPr>
        </p:nvGraphicFramePr>
        <p:xfrm>
          <a:off x="3821043" y="453432"/>
          <a:ext cx="7417581" cy="5758283"/>
        </p:xfrm>
        <a:graphic>
          <a:graphicData uri="http://schemas.openxmlformats.org/drawingml/2006/table">
            <a:tbl>
              <a:tblPr firstRow="1" bandRow="1">
                <a:noFill/>
                <a:tableStyleId>{F5AB1C69-6EDB-4FF4-983F-18BD219EF322}</a:tableStyleId>
              </a:tblPr>
              <a:tblGrid>
                <a:gridCol w="3761017">
                  <a:extLst>
                    <a:ext uri="{9D8B030D-6E8A-4147-A177-3AD203B41FA5}">
                      <a16:colId xmlns:a16="http://schemas.microsoft.com/office/drawing/2014/main" val="3981445908"/>
                    </a:ext>
                  </a:extLst>
                </a:gridCol>
                <a:gridCol w="3656564">
                  <a:extLst>
                    <a:ext uri="{9D8B030D-6E8A-4147-A177-3AD203B41FA5}">
                      <a16:colId xmlns:a16="http://schemas.microsoft.com/office/drawing/2014/main" val="448607601"/>
                    </a:ext>
                  </a:extLst>
                </a:gridCol>
              </a:tblGrid>
              <a:tr h="439571">
                <a:tc>
                  <a:txBody>
                    <a:bodyPr/>
                    <a:lstStyle/>
                    <a:p>
                      <a:r>
                        <a:rPr lang="en-US" sz="1500" b="0" cap="none" spc="60">
                          <a:solidFill>
                            <a:schemeClr val="bg1"/>
                          </a:solidFill>
                        </a:rPr>
                        <a:t>Family Services Specialists</a:t>
                      </a:r>
                    </a:p>
                  </a:txBody>
                  <a:tcPr marL="85835" marR="85835" marT="85835" marB="42918" anchor="ctr">
                    <a:lnL w="12700" cmpd="sng">
                      <a:noFill/>
                    </a:lnL>
                    <a:lnR w="12700" cmpd="sng">
                      <a:noFill/>
                    </a:lnR>
                    <a:lnT w="19050" cap="flat" cmpd="sng" algn="ctr">
                      <a:noFill/>
                      <a:prstDash val="solid"/>
                    </a:lnT>
                    <a:lnB w="38100" cmpd="sng">
                      <a:noFill/>
                    </a:lnB>
                    <a:solidFill>
                      <a:schemeClr val="accent1"/>
                    </a:solidFill>
                  </a:tcPr>
                </a:tc>
                <a:tc>
                  <a:txBody>
                    <a:bodyPr/>
                    <a:lstStyle/>
                    <a:p>
                      <a:r>
                        <a:rPr lang="en-US" sz="1500" b="0" cap="none" spc="60">
                          <a:solidFill>
                            <a:schemeClr val="bg1"/>
                          </a:solidFill>
                        </a:rPr>
                        <a:t>Family Services Specialists</a:t>
                      </a:r>
                    </a:p>
                  </a:txBody>
                  <a:tcPr marL="85835" marR="85835" marT="85835" marB="42918" anchor="ctr">
                    <a:lnL w="12700" cmpd="sng">
                      <a:noFill/>
                    </a:lnL>
                    <a:lnR w="12700" cmpd="sng">
                      <a:noFill/>
                    </a:lnR>
                    <a:lnT w="19050" cap="flat" cmpd="sng" algn="ctr">
                      <a:noFill/>
                      <a:prstDash val="solid"/>
                    </a:lnT>
                    <a:lnB w="38100" cmpd="sng">
                      <a:noFill/>
                    </a:lnB>
                    <a:solidFill>
                      <a:schemeClr val="accent1"/>
                    </a:solidFill>
                  </a:tcPr>
                </a:tc>
                <a:extLst>
                  <a:ext uri="{0D108BD9-81ED-4DB2-BD59-A6C34878D82A}">
                    <a16:rowId xmlns:a16="http://schemas.microsoft.com/office/drawing/2014/main" val="286610732"/>
                  </a:ext>
                </a:extLst>
              </a:tr>
              <a:tr h="851671">
                <a:tc>
                  <a:txBody>
                    <a:bodyPr/>
                    <a:lstStyle/>
                    <a:p>
                      <a:r>
                        <a:rPr lang="en-US" sz="1300" cap="none" spc="0">
                          <a:solidFill>
                            <a:schemeClr val="tx1"/>
                          </a:solidFill>
                        </a:rPr>
                        <a:t>Baker – Eryss </a:t>
                      </a:r>
                      <a:r>
                        <a:rPr lang="en-US" sz="1300" cap="none" spc="0" err="1">
                          <a:solidFill>
                            <a:schemeClr val="tx1"/>
                          </a:solidFill>
                        </a:rPr>
                        <a:t>Meguia</a:t>
                      </a:r>
                      <a:r>
                        <a:rPr lang="en-US" sz="1300" cap="none" spc="0">
                          <a:solidFill>
                            <a:schemeClr val="tx1"/>
                          </a:solidFill>
                        </a:rPr>
                        <a:t> – 904-259-4255 </a:t>
                      </a:r>
                      <a:r>
                        <a:rPr lang="en-US" sz="1300" cap="none" spc="0">
                          <a:solidFill>
                            <a:schemeClr val="tx1"/>
                          </a:solidFill>
                          <a:hlinkClick r:id="rId2">
                            <a:extLst>
                              <a:ext uri="{A12FA001-AC4F-418D-AE19-62706E023703}">
                                <ahyp:hlinkClr xmlns:ahyp="http://schemas.microsoft.com/office/drawing/2018/hyperlinkcolor" val="tx"/>
                              </a:ext>
                            </a:extLst>
                          </a:hlinkClick>
                        </a:rPr>
                        <a:t>Eryss.Meguia@ecs4kids.org</a:t>
                      </a:r>
                      <a:endParaRPr lang="en-US" sz="1300" cap="none" spc="0">
                        <a:solidFill>
                          <a:schemeClr val="tx1"/>
                        </a:solidFill>
                      </a:endParaRPr>
                    </a:p>
                  </a:txBody>
                  <a:tcPr marL="85835" marR="85835" marT="85835" marB="42918">
                    <a:lnL w="12700" cmpd="sng">
                      <a:noFill/>
                      <a:prstDash val="solid"/>
                    </a:lnL>
                    <a:lnR w="12700" cmpd="sng">
                      <a:noFill/>
                      <a:prstDash val="solid"/>
                    </a:lnR>
                    <a:lnT w="38100" cmpd="sng">
                      <a:noFill/>
                    </a:lnT>
                    <a:lnB w="12700" cap="flat" cmpd="sng" algn="ctr">
                      <a:noFill/>
                      <a:prstDash val="solid"/>
                    </a:lnB>
                    <a:noFill/>
                  </a:tcPr>
                </a:tc>
                <a:tc>
                  <a:txBody>
                    <a:bodyPr/>
                    <a:lstStyle/>
                    <a:p>
                      <a:r>
                        <a:rPr lang="en-US" sz="1300" cap="none" spc="0">
                          <a:solidFill>
                            <a:schemeClr val="tx1"/>
                          </a:solidFill>
                        </a:rPr>
                        <a:t>St Johns – Jessica Volk – 904-770-2565 ext. 4001</a:t>
                      </a:r>
                      <a:endParaRPr lang="en-US"/>
                    </a:p>
                    <a:p>
                      <a:pPr lvl="0">
                        <a:buNone/>
                      </a:pPr>
                      <a:r>
                        <a:rPr lang="en-US" sz="1300" cap="none" spc="0">
                          <a:solidFill>
                            <a:schemeClr val="tx1"/>
                          </a:solidFill>
                          <a:hlinkClick r:id="rId3"/>
                        </a:rPr>
                        <a:t>Jessica.Volk@ecs4kids.org</a:t>
                      </a:r>
                    </a:p>
                    <a:p>
                      <a:pPr lvl="0">
                        <a:buNone/>
                      </a:pPr>
                      <a:endParaRPr lang="en-US" sz="1300" cap="none" spc="0">
                        <a:solidFill>
                          <a:schemeClr val="tx1"/>
                        </a:solidFill>
                      </a:endParaRPr>
                    </a:p>
                  </a:txBody>
                  <a:tcPr marL="85835" marR="85835" marT="85835" marB="42918">
                    <a:lnL w="12700" cmpd="sng">
                      <a:noFill/>
                      <a:prstDash val="solid"/>
                    </a:lnL>
                    <a:lnR w="12700" cmpd="sng">
                      <a:noFill/>
                      <a:prstDash val="solid"/>
                    </a:lnR>
                    <a:lnT w="38100" cmpd="sng">
                      <a:noFill/>
                    </a:lnT>
                    <a:lnB w="12700" cap="flat" cmpd="sng" algn="ctr">
                      <a:noFill/>
                      <a:prstDash val="solid"/>
                    </a:lnB>
                    <a:noFill/>
                  </a:tcPr>
                </a:tc>
                <a:extLst>
                  <a:ext uri="{0D108BD9-81ED-4DB2-BD59-A6C34878D82A}">
                    <a16:rowId xmlns:a16="http://schemas.microsoft.com/office/drawing/2014/main" val="1057528386"/>
                  </a:ext>
                </a:extLst>
              </a:tr>
              <a:tr h="851671">
                <a:tc>
                  <a:txBody>
                    <a:bodyPr/>
                    <a:lstStyle/>
                    <a:p>
                      <a:r>
                        <a:rPr lang="en-US" sz="1300" cap="none" spc="0">
                          <a:solidFill>
                            <a:schemeClr val="tx1"/>
                          </a:solidFill>
                        </a:rPr>
                        <a:t>Bradford – Vickie Hancock - 904-964-1543 </a:t>
                      </a:r>
                      <a:r>
                        <a:rPr lang="en-US" sz="1300" cap="none" spc="0">
                          <a:solidFill>
                            <a:schemeClr val="tx1"/>
                          </a:solidFill>
                          <a:hlinkClick r:id="rId4">
                            <a:extLst>
                              <a:ext uri="{A12FA001-AC4F-418D-AE19-62706E023703}">
                                <ahyp:hlinkClr xmlns:ahyp="http://schemas.microsoft.com/office/drawing/2018/hyperlinkcolor" val="tx"/>
                              </a:ext>
                            </a:extLst>
                          </a:hlinkClick>
                        </a:rPr>
                        <a:t>vickie.Hancock@ecs4kids.org</a:t>
                      </a:r>
                      <a:endParaRPr lang="en-US" sz="1300" cap="none" spc="0">
                        <a:solidFill>
                          <a:schemeClr val="tx1"/>
                        </a:solidFill>
                      </a:endParaRPr>
                    </a:p>
                  </a:txBody>
                  <a:tcPr marL="85835" marR="85835" marT="85835" marB="42918">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300" cap="none" spc="0">
                          <a:solidFill>
                            <a:schemeClr val="tx1"/>
                          </a:solidFill>
                        </a:rPr>
                        <a:t>St Johns – Martha Castaneda – 904-770-2565 ext. 4000</a:t>
                      </a:r>
                    </a:p>
                    <a:p>
                      <a:r>
                        <a:rPr lang="en-US" sz="1300" cap="none" spc="0">
                          <a:solidFill>
                            <a:schemeClr val="tx1"/>
                          </a:solidFill>
                          <a:hlinkClick r:id="rId5">
                            <a:extLst>
                              <a:ext uri="{A12FA001-AC4F-418D-AE19-62706E023703}">
                                <ahyp:hlinkClr xmlns:ahyp="http://schemas.microsoft.com/office/drawing/2018/hyperlinkcolor" val="tx"/>
                              </a:ext>
                            </a:extLst>
                          </a:hlinkClick>
                        </a:rPr>
                        <a:t>Martha.Castaneda@ecs4kids.org</a:t>
                      </a:r>
                      <a:endParaRPr lang="en-US" sz="1300" cap="none" spc="0">
                        <a:solidFill>
                          <a:schemeClr val="tx1"/>
                        </a:solidFill>
                      </a:endParaRPr>
                    </a:p>
                  </a:txBody>
                  <a:tcPr marL="85835" marR="85835" marT="85835" marB="42918">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1266805174"/>
                  </a:ext>
                </a:extLst>
              </a:tr>
              <a:tr h="906618">
                <a:tc>
                  <a:txBody>
                    <a:bodyPr/>
                    <a:lstStyle/>
                    <a:p>
                      <a:r>
                        <a:rPr lang="en-US" sz="1300" cap="none" spc="0">
                          <a:solidFill>
                            <a:schemeClr val="tx1"/>
                          </a:solidFill>
                        </a:rPr>
                        <a:t>Nassau – Ayanna Warden– </a:t>
                      </a:r>
                      <a:r>
                        <a:rPr lang="en-US" sz="1300" cap="none" spc="0">
                          <a:solidFill>
                            <a:schemeClr val="tx1"/>
                          </a:solidFill>
                          <a:hlinkClick r:id="rId6"/>
                        </a:rPr>
                        <a:t>Ayanna.Warden@ecs4kids.org</a:t>
                      </a:r>
                      <a:endParaRPr lang="en-US" sz="1300" cap="none" spc="0">
                        <a:solidFill>
                          <a:schemeClr val="tx1"/>
                        </a:solidFill>
                      </a:endParaRPr>
                    </a:p>
                    <a:p>
                      <a:pPr lvl="0">
                        <a:buNone/>
                      </a:pPr>
                      <a:r>
                        <a:rPr lang="en-US" sz="1300" cap="none" spc="0">
                          <a:solidFill>
                            <a:schemeClr val="tx1"/>
                          </a:solidFill>
                        </a:rPr>
                        <a:t>Phone # TBA</a:t>
                      </a:r>
                    </a:p>
                    <a:p>
                      <a:pPr lvl="0">
                        <a:buNone/>
                      </a:pPr>
                      <a:endParaRPr lang="en-US" sz="1300" cap="none" spc="0">
                        <a:solidFill>
                          <a:schemeClr val="tx1"/>
                        </a:solidFill>
                      </a:endParaRPr>
                    </a:p>
                  </a:txBody>
                  <a:tcPr marL="85835" marR="85835" marT="85835" marB="42918">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300" cap="none" spc="0">
                          <a:solidFill>
                            <a:schemeClr val="tx1"/>
                          </a:solidFill>
                        </a:rPr>
                        <a:t>St Johns - Kathy Pacheco – 904-770-2565 </a:t>
                      </a:r>
                      <a:r>
                        <a:rPr lang="en-US" sz="1300" cap="none" spc="0" err="1">
                          <a:solidFill>
                            <a:schemeClr val="tx1"/>
                          </a:solidFill>
                        </a:rPr>
                        <a:t>ext</a:t>
                      </a:r>
                      <a:r>
                        <a:rPr lang="en-US" sz="1300" cap="none" spc="0">
                          <a:solidFill>
                            <a:schemeClr val="tx1"/>
                          </a:solidFill>
                        </a:rPr>
                        <a:t> 4002</a:t>
                      </a:r>
                    </a:p>
                    <a:p>
                      <a:pPr lvl="0">
                        <a:buNone/>
                      </a:pPr>
                      <a:r>
                        <a:rPr lang="en-US" sz="1300" cap="none" spc="0">
                          <a:solidFill>
                            <a:schemeClr val="tx1"/>
                          </a:solidFill>
                          <a:hlinkClick r:id="rId7"/>
                        </a:rPr>
                        <a:t>Kathy.Pacheco@ecs4kids.org</a:t>
                      </a:r>
                    </a:p>
                  </a:txBody>
                  <a:tcPr marL="85835" marR="85835" marT="85835" marB="42918">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2852262382"/>
                  </a:ext>
                </a:extLst>
              </a:tr>
              <a:tr h="851671">
                <a:tc>
                  <a:txBody>
                    <a:bodyPr/>
                    <a:lstStyle/>
                    <a:p>
                      <a:r>
                        <a:rPr lang="en-US" sz="1300" cap="none" spc="0">
                          <a:solidFill>
                            <a:schemeClr val="tx1"/>
                          </a:solidFill>
                        </a:rPr>
                        <a:t>Clay – Leatricia Ahmadu – 904-213-3939 ext. 2039</a:t>
                      </a:r>
                    </a:p>
                    <a:p>
                      <a:r>
                        <a:rPr lang="en-US" sz="1300" cap="none" spc="0">
                          <a:solidFill>
                            <a:schemeClr val="tx1"/>
                          </a:solidFill>
                          <a:hlinkClick r:id="rId8">
                            <a:extLst>
                              <a:ext uri="{A12FA001-AC4F-418D-AE19-62706E023703}">
                                <ahyp:hlinkClr xmlns:ahyp="http://schemas.microsoft.com/office/drawing/2018/hyperlinkcolor" val="tx"/>
                              </a:ext>
                            </a:extLst>
                          </a:hlinkClick>
                        </a:rPr>
                        <a:t>Leatricia.Ahmadu@ecs4kids.org</a:t>
                      </a:r>
                      <a:endParaRPr lang="en-US" sz="1300" cap="none" spc="0">
                        <a:solidFill>
                          <a:schemeClr val="tx1"/>
                        </a:solidFill>
                      </a:endParaRPr>
                    </a:p>
                  </a:txBody>
                  <a:tcPr marL="85835" marR="85835" marT="85835" marB="42918">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r>
                        <a:rPr lang="en-US" sz="1300" cap="none" spc="0">
                          <a:solidFill>
                            <a:schemeClr val="tx1"/>
                          </a:solidFill>
                        </a:rPr>
                        <a:t>Putnam – Christina Jackson – 386-385-5450 ext. 4100</a:t>
                      </a:r>
                    </a:p>
                    <a:p>
                      <a:r>
                        <a:rPr lang="en-US" sz="1300" cap="none" spc="0">
                          <a:solidFill>
                            <a:schemeClr val="tx1"/>
                          </a:solidFill>
                          <a:hlinkClick r:id="rId9">
                            <a:extLst>
                              <a:ext uri="{A12FA001-AC4F-418D-AE19-62706E023703}">
                                <ahyp:hlinkClr xmlns:ahyp="http://schemas.microsoft.com/office/drawing/2018/hyperlinkcolor" val="tx"/>
                              </a:ext>
                            </a:extLst>
                          </a:hlinkClick>
                        </a:rPr>
                        <a:t>Christina.Jackson@ecs4kids.org</a:t>
                      </a:r>
                      <a:endParaRPr lang="en-US" sz="1300" cap="none" spc="0">
                        <a:solidFill>
                          <a:schemeClr val="tx1"/>
                        </a:solidFill>
                      </a:endParaRPr>
                    </a:p>
                  </a:txBody>
                  <a:tcPr marL="85835" marR="85835" marT="85835" marB="42918">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1645280635"/>
                  </a:ext>
                </a:extLst>
              </a:tr>
              <a:tr h="851671">
                <a:tc>
                  <a:txBody>
                    <a:bodyPr/>
                    <a:lstStyle/>
                    <a:p>
                      <a:r>
                        <a:rPr lang="en-US" sz="1300" cap="none" spc="0">
                          <a:solidFill>
                            <a:schemeClr val="tx1"/>
                          </a:solidFill>
                        </a:rPr>
                        <a:t>Clay – Jasmine Thornton – 904-213-3939 ext. 2081</a:t>
                      </a:r>
                    </a:p>
                    <a:p>
                      <a:r>
                        <a:rPr lang="en-US" sz="1300" cap="none" spc="0">
                          <a:solidFill>
                            <a:schemeClr val="tx1"/>
                          </a:solidFill>
                          <a:hlinkClick r:id="rId10"/>
                        </a:rPr>
                        <a:t>Jasmine.Thornton@ecs4kids.org</a:t>
                      </a:r>
                      <a:endParaRPr lang="en-US" sz="1300" cap="none" spc="0">
                        <a:solidFill>
                          <a:schemeClr val="tx1"/>
                        </a:solidFill>
                      </a:endParaRPr>
                    </a:p>
                    <a:p>
                      <a:endParaRPr lang="en-US" sz="1300" cap="none" spc="0">
                        <a:solidFill>
                          <a:schemeClr val="tx1"/>
                        </a:solidFill>
                      </a:endParaRPr>
                    </a:p>
                  </a:txBody>
                  <a:tcPr marL="85835" marR="85835" marT="85835" marB="42918">
                    <a:lnL w="12700" cmpd="sng">
                      <a:noFill/>
                      <a:prstDash val="solid"/>
                    </a:lnL>
                    <a:lnR w="12700" cmpd="sng">
                      <a:noFill/>
                      <a:prstDash val="solid"/>
                    </a:lnR>
                    <a:lnT w="12700" cmpd="sng">
                      <a:noFill/>
                      <a:prstDash val="solid"/>
                    </a:lnT>
                    <a:lnB w="12700" cap="flat" cmpd="sng" algn="ctr">
                      <a:noFill/>
                      <a:prstDash val="solid"/>
                    </a:lnB>
                    <a:noFill/>
                  </a:tcPr>
                </a:tc>
                <a:tc>
                  <a:txBody>
                    <a:bodyPr/>
                    <a:lstStyle/>
                    <a:p>
                      <a:r>
                        <a:rPr lang="en-US" sz="1300" cap="none" spc="0">
                          <a:solidFill>
                            <a:schemeClr val="tx1"/>
                          </a:solidFill>
                        </a:rPr>
                        <a:t>Putnam – Maria Castellanos– 386-385-5450 ext. 4101</a:t>
                      </a:r>
                    </a:p>
                    <a:p>
                      <a:r>
                        <a:rPr lang="en-US" sz="1300" cap="none" spc="0">
                          <a:solidFill>
                            <a:schemeClr val="tx1"/>
                          </a:solidFill>
                          <a:hlinkClick r:id="rId9">
                            <a:extLst>
                              <a:ext uri="{A12FA001-AC4F-418D-AE19-62706E023703}">
                                <ahyp:hlinkClr xmlns:ahyp="http://schemas.microsoft.com/office/drawing/2018/hyperlinkcolor" val="tx"/>
                              </a:ext>
                            </a:extLst>
                          </a:hlinkClick>
                        </a:rPr>
                        <a:t>Maria.Castellanos@ecs4kids.org</a:t>
                      </a:r>
                      <a:endParaRPr lang="en-US" sz="1300" cap="none" spc="0">
                        <a:solidFill>
                          <a:schemeClr val="tx1"/>
                        </a:solidFill>
                      </a:endParaRPr>
                    </a:p>
                  </a:txBody>
                  <a:tcPr marL="85835" marR="85835" marT="85835" marB="42918">
                    <a:lnL w="12700" cmpd="sng">
                      <a:noFill/>
                      <a:prstDash val="solid"/>
                    </a:lnL>
                    <a:lnR w="12700" cmpd="sng">
                      <a:noFill/>
                      <a:prstDash val="solid"/>
                    </a:lnR>
                    <a:lnT w="12700" cmpd="sng">
                      <a:noFill/>
                      <a:prstDash val="solid"/>
                    </a:lnT>
                    <a:lnB w="12700" cap="flat" cmpd="sng" algn="ctr">
                      <a:noFill/>
                      <a:prstDash val="solid"/>
                    </a:lnB>
                    <a:noFill/>
                  </a:tcPr>
                </a:tc>
                <a:extLst>
                  <a:ext uri="{0D108BD9-81ED-4DB2-BD59-A6C34878D82A}">
                    <a16:rowId xmlns:a16="http://schemas.microsoft.com/office/drawing/2014/main" val="1498626982"/>
                  </a:ext>
                </a:extLst>
              </a:tr>
              <a:tr h="851671">
                <a:tc>
                  <a:txBody>
                    <a:bodyPr/>
                    <a:lstStyle/>
                    <a:p>
                      <a:r>
                        <a:rPr lang="en-US" sz="1300" cap="none" spc="0">
                          <a:solidFill>
                            <a:schemeClr val="tx1"/>
                          </a:solidFill>
                        </a:rPr>
                        <a:t>Central – Holly Poole – 904-432-0009 </a:t>
                      </a:r>
                      <a:r>
                        <a:rPr lang="en-US" sz="1300" cap="none" spc="0" err="1">
                          <a:solidFill>
                            <a:schemeClr val="tx1"/>
                          </a:solidFill>
                        </a:rPr>
                        <a:t>ext</a:t>
                      </a:r>
                      <a:r>
                        <a:rPr lang="en-US" sz="1300" cap="none" spc="0">
                          <a:solidFill>
                            <a:schemeClr val="tx1"/>
                          </a:solidFill>
                        </a:rPr>
                        <a:t> 2626 </a:t>
                      </a:r>
                      <a:r>
                        <a:rPr lang="en-US" sz="1300" cap="none" spc="0">
                          <a:solidFill>
                            <a:schemeClr val="tx1"/>
                          </a:solidFill>
                          <a:hlinkClick r:id="rId11"/>
                        </a:rPr>
                        <a:t>Holly.Poole@ecs4kids.org</a:t>
                      </a:r>
                      <a:endParaRPr lang="en-US" sz="1300" cap="none" spc="0">
                        <a:solidFill>
                          <a:schemeClr val="tx1"/>
                        </a:solidFill>
                      </a:endParaRPr>
                    </a:p>
                    <a:p>
                      <a:pPr lvl="0">
                        <a:buNone/>
                      </a:pPr>
                      <a:endParaRPr lang="en-US" sz="1300" cap="none" spc="0">
                        <a:solidFill>
                          <a:schemeClr val="tx1"/>
                        </a:solidFill>
                      </a:endParaRPr>
                    </a:p>
                  </a:txBody>
                  <a:tcPr marL="85835" marR="85835" marT="85835" marB="42918">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tc>
                  <a:txBody>
                    <a:bodyPr/>
                    <a:lstStyle/>
                    <a:p>
                      <a:endParaRPr lang="en-US" sz="1300" cap="none" spc="0">
                        <a:solidFill>
                          <a:schemeClr val="tx1"/>
                        </a:solidFill>
                      </a:endParaRPr>
                    </a:p>
                  </a:txBody>
                  <a:tcPr marL="85835" marR="85835" marT="85835" marB="42918">
                    <a:lnL w="12700" cmpd="sng">
                      <a:noFill/>
                      <a:prstDash val="solid"/>
                    </a:lnL>
                    <a:lnR w="12700" cmpd="sng">
                      <a:noFill/>
                      <a:prstDash val="solid"/>
                    </a:lnR>
                    <a:lnT w="12700" cap="flat" cmpd="sng" algn="ctr">
                      <a:noFill/>
                      <a:prstDash val="solid"/>
                    </a:lnT>
                    <a:lnB w="12700" cmpd="sng">
                      <a:noFill/>
                      <a:prstDash val="solid"/>
                    </a:lnB>
                    <a:solidFill>
                      <a:schemeClr val="bg1">
                        <a:lumMod val="95000"/>
                      </a:schemeClr>
                    </a:solidFill>
                  </a:tcPr>
                </a:tc>
                <a:extLst>
                  <a:ext uri="{0D108BD9-81ED-4DB2-BD59-A6C34878D82A}">
                    <a16:rowId xmlns:a16="http://schemas.microsoft.com/office/drawing/2014/main" val="2714370336"/>
                  </a:ext>
                </a:extLst>
              </a:tr>
            </a:tbl>
          </a:graphicData>
        </a:graphic>
      </p:graphicFrame>
      <p:pic>
        <p:nvPicPr>
          <p:cNvPr id="5" name="Picture 4" descr="A colorful bird with wings&#10;&#10;AI-generated content may be incorrect.">
            <a:extLst>
              <a:ext uri="{FF2B5EF4-FFF2-40B4-BE49-F238E27FC236}">
                <a16:creationId xmlns:a16="http://schemas.microsoft.com/office/drawing/2014/main" id="{700B65A3-F7FA-3B42-CE8A-3A6C72EF7ADA}"/>
              </a:ext>
            </a:extLst>
          </p:cNvPr>
          <p:cNvPicPr>
            <a:picLocks noChangeAspect="1"/>
          </p:cNvPicPr>
          <p:nvPr/>
        </p:nvPicPr>
        <p:blipFill>
          <a:blip r:embed="rId12"/>
          <a:stretch>
            <a:fillRect/>
          </a:stretch>
        </p:blipFill>
        <p:spPr>
          <a:xfrm>
            <a:off x="9908311" y="5399773"/>
            <a:ext cx="1333500" cy="1123950"/>
          </a:xfrm>
          <a:prstGeom prst="rect">
            <a:avLst/>
          </a:prstGeom>
        </p:spPr>
      </p:pic>
    </p:spTree>
    <p:extLst>
      <p:ext uri="{BB962C8B-B14F-4D97-AF65-F5344CB8AC3E}">
        <p14:creationId xmlns:p14="http://schemas.microsoft.com/office/powerpoint/2010/main" val="5987639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8A639-DAD9-441D-A3C8-EF07479D7D7B}"/>
              </a:ext>
            </a:extLst>
          </p:cNvPr>
          <p:cNvSpPr>
            <a:spLocks noGrp="1"/>
          </p:cNvSpPr>
          <p:nvPr>
            <p:ph type="title"/>
          </p:nvPr>
        </p:nvSpPr>
        <p:spPr>
          <a:xfrm>
            <a:off x="733474" y="593816"/>
            <a:ext cx="4013018" cy="5583148"/>
          </a:xfrm>
        </p:spPr>
        <p:txBody>
          <a:bodyPr anchor="ctr">
            <a:normAutofit/>
          </a:bodyPr>
          <a:lstStyle/>
          <a:p>
            <a:r>
              <a:rPr lang="en-US">
                <a:latin typeface="Century Gothic" panose="020B0502020202020204" pitchFamily="34" charset="0"/>
              </a:rPr>
              <a:t>Family Services Management Team</a:t>
            </a:r>
          </a:p>
        </p:txBody>
      </p:sp>
      <p:graphicFrame>
        <p:nvGraphicFramePr>
          <p:cNvPr id="5" name="Content Placeholder 2">
            <a:extLst>
              <a:ext uri="{FF2B5EF4-FFF2-40B4-BE49-F238E27FC236}">
                <a16:creationId xmlns:a16="http://schemas.microsoft.com/office/drawing/2014/main" id="{09682BE4-AEDC-766C-89B8-9DD3C92231D6}"/>
              </a:ext>
            </a:extLst>
          </p:cNvPr>
          <p:cNvGraphicFramePr>
            <a:graphicFrameLocks noGrp="1"/>
          </p:cNvGraphicFramePr>
          <p:nvPr>
            <p:ph idx="1"/>
            <p:extLst>
              <p:ext uri="{D42A27DB-BD31-4B8C-83A1-F6EECF244321}">
                <p14:modId xmlns:p14="http://schemas.microsoft.com/office/powerpoint/2010/main" val="645908494"/>
              </p:ext>
            </p:extLst>
          </p:nvPr>
        </p:nvGraphicFramePr>
        <p:xfrm>
          <a:off x="4668955" y="640823"/>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6" name="Picture 15" descr="A colorful bird with wings&#10;&#10;AI-generated content may be incorrect.">
            <a:extLst>
              <a:ext uri="{FF2B5EF4-FFF2-40B4-BE49-F238E27FC236}">
                <a16:creationId xmlns:a16="http://schemas.microsoft.com/office/drawing/2014/main" id="{80498B0B-4B05-777C-BB1F-9BB3922E427D}"/>
              </a:ext>
            </a:extLst>
          </p:cNvPr>
          <p:cNvPicPr>
            <a:picLocks noChangeAspect="1"/>
          </p:cNvPicPr>
          <p:nvPr/>
        </p:nvPicPr>
        <p:blipFill>
          <a:blip r:embed="rId7"/>
          <a:stretch>
            <a:fillRect/>
          </a:stretch>
        </p:blipFill>
        <p:spPr>
          <a:xfrm>
            <a:off x="10773688" y="5737573"/>
            <a:ext cx="1333500" cy="1123950"/>
          </a:xfrm>
          <a:prstGeom prst="rect">
            <a:avLst/>
          </a:prstGeom>
        </p:spPr>
      </p:pic>
    </p:spTree>
    <p:extLst>
      <p:ext uri="{BB962C8B-B14F-4D97-AF65-F5344CB8AC3E}">
        <p14:creationId xmlns:p14="http://schemas.microsoft.com/office/powerpoint/2010/main" val="239994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4100" name="Group 134">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36"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137"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4101" name="Rectangle 138">
            <a:extLst>
              <a:ext uri="{FF2B5EF4-FFF2-40B4-BE49-F238E27FC236}">
                <a16:creationId xmlns:a16="http://schemas.microsoft.com/office/drawing/2014/main" id="{CB73C468-D875-4A8E-A540-E43BF8232D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711885" y="634028"/>
            <a:ext cx="4798243" cy="3732835"/>
          </a:xfrm>
        </p:spPr>
        <p:txBody>
          <a:bodyPr vert="horz" lIns="91440" tIns="45720" rIns="91440" bIns="45720" rtlCol="0" anchor="b">
            <a:normAutofit/>
          </a:bodyPr>
          <a:lstStyle/>
          <a:p>
            <a:pPr algn="ctr"/>
            <a:r>
              <a:rPr lang="en-US" sz="6100" cap="all"/>
              <a:t>Questions?</a:t>
            </a:r>
          </a:p>
        </p:txBody>
      </p:sp>
      <p:sp>
        <p:nvSpPr>
          <p:cNvPr id="4102" name="Freeform 6">
            <a:extLst>
              <a:ext uri="{FF2B5EF4-FFF2-40B4-BE49-F238E27FC236}">
                <a16:creationId xmlns:a16="http://schemas.microsoft.com/office/drawing/2014/main" id="{B4734F2F-19FC-4D35-9BDE-5CEAD57D9B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27878"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4103" name="Freeform 6">
            <a:extLst>
              <a:ext uri="{FF2B5EF4-FFF2-40B4-BE49-F238E27FC236}">
                <a16:creationId xmlns:a16="http://schemas.microsoft.com/office/drawing/2014/main" id="{D97A8A26-FD96-4968-A34A-727382AC7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pic>
        <p:nvPicPr>
          <p:cNvPr id="4098" name="Picture 2" descr="C:\Documents and Settings\awilliams\Local Settings\Temporary Internet Files\Content.IE5\EJDCVWIK\450px-Blue_question_mark.svg[1].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1403" y="1425173"/>
            <a:ext cx="4207669" cy="420766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olorful bird with wings&#10;&#10;AI-generated content may be incorrect.">
            <a:extLst>
              <a:ext uri="{FF2B5EF4-FFF2-40B4-BE49-F238E27FC236}">
                <a16:creationId xmlns:a16="http://schemas.microsoft.com/office/drawing/2014/main" id="{95BFE42D-1930-AD2B-96C2-A025D14D2CBE}"/>
              </a:ext>
            </a:extLst>
          </p:cNvPr>
          <p:cNvPicPr>
            <a:picLocks noChangeAspect="1"/>
          </p:cNvPicPr>
          <p:nvPr/>
        </p:nvPicPr>
        <p:blipFill>
          <a:blip r:embed="rId3"/>
          <a:stretch>
            <a:fillRect/>
          </a:stretch>
        </p:blipFill>
        <p:spPr>
          <a:xfrm>
            <a:off x="10763250" y="5737573"/>
            <a:ext cx="1333500" cy="1123950"/>
          </a:xfrm>
          <a:prstGeom prst="rect">
            <a:avLst/>
          </a:prstGeom>
        </p:spPr>
      </p:pic>
    </p:spTree>
    <p:extLst>
      <p:ext uri="{BB962C8B-B14F-4D97-AF65-F5344CB8AC3E}">
        <p14:creationId xmlns:p14="http://schemas.microsoft.com/office/powerpoint/2010/main" val="19553852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8" name="Group 40">
            <a:extLst>
              <a:ext uri="{FF2B5EF4-FFF2-40B4-BE49-F238E27FC236}">
                <a16:creationId xmlns:a16="http://schemas.microsoft.com/office/drawing/2014/main" id="{9D9D6BF1-DFF2-4526-9D13-BF339D8C41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42" name="Freeform 6">
              <a:extLst>
                <a:ext uri="{FF2B5EF4-FFF2-40B4-BE49-F238E27FC236}">
                  <a16:creationId xmlns:a16="http://schemas.microsoft.com/office/drawing/2014/main" id="{A54D4DB6-FB18-4CAE-8905-E0053C925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43" name="Freeform 6">
              <a:extLst>
                <a:ext uri="{FF2B5EF4-FFF2-40B4-BE49-F238E27FC236}">
                  <a16:creationId xmlns:a16="http://schemas.microsoft.com/office/drawing/2014/main" id="{1DBD6488-9429-4FFA-8AE8-C4022C39B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39" name="Rectangle 44">
            <a:extLst>
              <a:ext uri="{FF2B5EF4-FFF2-40B4-BE49-F238E27FC236}">
                <a16:creationId xmlns:a16="http://schemas.microsoft.com/office/drawing/2014/main" id="{A77A6167-FCC5-49E8-B280-CECAF151ED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6">
            <a:extLst>
              <a:ext uri="{FF2B5EF4-FFF2-40B4-BE49-F238E27FC236}">
                <a16:creationId xmlns:a16="http://schemas.microsoft.com/office/drawing/2014/main" id="{F84046EA-4273-437E-9DE5-5AEE713C35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sp>
        <p:nvSpPr>
          <p:cNvPr id="12" name="Title 4">
            <a:extLst>
              <a:ext uri="{FF2B5EF4-FFF2-40B4-BE49-F238E27FC236}">
                <a16:creationId xmlns:a16="http://schemas.microsoft.com/office/drawing/2014/main" id="{13CC5B0E-3D67-4C12-BF66-06DE34F08A38}"/>
              </a:ext>
            </a:extLst>
          </p:cNvPr>
          <p:cNvSpPr txBox="1">
            <a:spLocks/>
          </p:cNvSpPr>
          <p:nvPr/>
        </p:nvSpPr>
        <p:spPr>
          <a:xfrm>
            <a:off x="1478522" y="1480930"/>
            <a:ext cx="5301138" cy="3254321"/>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84000"/>
              </a:lnSpc>
              <a:spcBef>
                <a:spcPct val="0"/>
              </a:spcBef>
              <a:buNone/>
              <a:defRPr sz="4800" kern="1200" baseline="0">
                <a:solidFill>
                  <a:schemeClr val="tx2"/>
                </a:solidFill>
                <a:latin typeface="+mj-lt"/>
                <a:ea typeface="+mj-ea"/>
                <a:cs typeface="+mj-cs"/>
              </a:defRPr>
            </a:lvl1pPr>
          </a:lstStyle>
          <a:p>
            <a:pPr>
              <a:lnSpc>
                <a:spcPct val="89000"/>
              </a:lnSpc>
              <a:spcAft>
                <a:spcPts val="600"/>
              </a:spcAft>
            </a:pPr>
            <a:endParaRPr lang="en-US" sz="6600" cap="all"/>
          </a:p>
          <a:p>
            <a:pPr>
              <a:lnSpc>
                <a:spcPct val="89000"/>
              </a:lnSpc>
              <a:spcAft>
                <a:spcPts val="600"/>
              </a:spcAft>
            </a:pPr>
            <a:endParaRPr lang="en-US" sz="6600" cap="all"/>
          </a:p>
          <a:p>
            <a:pPr>
              <a:lnSpc>
                <a:spcPct val="89000"/>
              </a:lnSpc>
              <a:spcAft>
                <a:spcPts val="600"/>
              </a:spcAft>
            </a:pPr>
            <a:r>
              <a:rPr lang="en-US" sz="6600" cap="all"/>
              <a:t>Provider Services Updates</a:t>
            </a:r>
            <a:endParaRPr lang="en-US"/>
          </a:p>
          <a:p>
            <a:pPr>
              <a:lnSpc>
                <a:spcPct val="89000"/>
              </a:lnSpc>
              <a:spcAft>
                <a:spcPts val="600"/>
              </a:spcAft>
            </a:pPr>
            <a:endParaRPr lang="en-US" sz="6600" cap="all"/>
          </a:p>
        </p:txBody>
      </p:sp>
      <p:pic>
        <p:nvPicPr>
          <p:cNvPr id="4" name="Picture 4">
            <a:extLst>
              <a:ext uri="{FF2B5EF4-FFF2-40B4-BE49-F238E27FC236}">
                <a16:creationId xmlns:a16="http://schemas.microsoft.com/office/drawing/2014/main" id="{83FB4884-F0F9-8E94-1753-DF30BEF4C701}"/>
              </a:ext>
            </a:extLst>
          </p:cNvPr>
          <p:cNvPicPr>
            <a:picLocks noChangeAspect="1"/>
          </p:cNvPicPr>
          <p:nvPr/>
        </p:nvPicPr>
        <p:blipFill rotWithShape="1">
          <a:blip r:embed="rId2"/>
          <a:srcRect l="27584"/>
          <a:stretch/>
        </p:blipFill>
        <p:spPr>
          <a:xfrm>
            <a:off x="7225748" y="10"/>
            <a:ext cx="4966252" cy="6857990"/>
          </a:xfrm>
          <a:prstGeom prst="rect">
            <a:avLst/>
          </a:prstGeom>
        </p:spPr>
      </p:pic>
      <p:sp>
        <p:nvSpPr>
          <p:cNvPr id="2" name="TextBox 1">
            <a:extLst>
              <a:ext uri="{FF2B5EF4-FFF2-40B4-BE49-F238E27FC236}">
                <a16:creationId xmlns:a16="http://schemas.microsoft.com/office/drawing/2014/main" id="{9115DDA5-03D6-4210-831D-D2FB082066FF}"/>
              </a:ext>
            </a:extLst>
          </p:cNvPr>
          <p:cNvSpPr txBox="1"/>
          <p:nvPr/>
        </p:nvSpPr>
        <p:spPr>
          <a:xfrm>
            <a:off x="4738778" y="5630173"/>
            <a:ext cx="3562709"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2400" b="1"/>
          </a:p>
        </p:txBody>
      </p:sp>
      <p:sp>
        <p:nvSpPr>
          <p:cNvPr id="3" name="TextBox 2">
            <a:extLst>
              <a:ext uri="{FF2B5EF4-FFF2-40B4-BE49-F238E27FC236}">
                <a16:creationId xmlns:a16="http://schemas.microsoft.com/office/drawing/2014/main" id="{9D815B1F-A6CF-6646-8EC0-776D52F7D5BB}"/>
              </a:ext>
            </a:extLst>
          </p:cNvPr>
          <p:cNvSpPr txBox="1"/>
          <p:nvPr/>
        </p:nvSpPr>
        <p:spPr>
          <a:xfrm>
            <a:off x="4600574" y="5495925"/>
            <a:ext cx="2790825"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a:t>Shivaughn Williams</a:t>
            </a:r>
          </a:p>
        </p:txBody>
      </p:sp>
      <p:pic>
        <p:nvPicPr>
          <p:cNvPr id="5" name="Picture 4" descr="A colorful bird with wings&#10;&#10;AI-generated content may be incorrect.">
            <a:extLst>
              <a:ext uri="{FF2B5EF4-FFF2-40B4-BE49-F238E27FC236}">
                <a16:creationId xmlns:a16="http://schemas.microsoft.com/office/drawing/2014/main" id="{6CF883F5-0D7B-5CE6-685A-B5E274345053}"/>
              </a:ext>
            </a:extLst>
          </p:cNvPr>
          <p:cNvPicPr>
            <a:picLocks noChangeAspect="1"/>
          </p:cNvPicPr>
          <p:nvPr/>
        </p:nvPicPr>
        <p:blipFill>
          <a:blip r:embed="rId3"/>
          <a:stretch>
            <a:fillRect/>
          </a:stretch>
        </p:blipFill>
        <p:spPr>
          <a:xfrm>
            <a:off x="10857195" y="5737573"/>
            <a:ext cx="1333500" cy="1123950"/>
          </a:xfrm>
          <a:prstGeom prst="rect">
            <a:avLst/>
          </a:prstGeom>
        </p:spPr>
      </p:pic>
    </p:spTree>
    <p:extLst>
      <p:ext uri="{BB962C8B-B14F-4D97-AF65-F5344CB8AC3E}">
        <p14:creationId xmlns:p14="http://schemas.microsoft.com/office/powerpoint/2010/main" val="3055212453"/>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23562" y="685800"/>
            <a:ext cx="10493524" cy="1485900"/>
          </a:xfrm>
        </p:spPr>
        <p:txBody>
          <a:bodyPr>
            <a:normAutofit/>
          </a:bodyPr>
          <a:lstStyle/>
          <a:p>
            <a:r>
              <a:rPr lang="en-US"/>
              <a:t>Provider Services Department Update</a:t>
            </a:r>
          </a:p>
        </p:txBody>
      </p:sp>
      <p:sp>
        <p:nvSpPr>
          <p:cNvPr id="3" name="Content Placeholder 2"/>
          <p:cNvSpPr>
            <a:spLocks noGrp="1"/>
          </p:cNvSpPr>
          <p:nvPr>
            <p:ph idx="1"/>
          </p:nvPr>
        </p:nvSpPr>
        <p:spPr>
          <a:xfrm>
            <a:off x="931755" y="1432193"/>
            <a:ext cx="5072437" cy="3581400"/>
          </a:xfrm>
        </p:spPr>
        <p:txBody>
          <a:bodyPr vert="horz" lIns="91440" tIns="45720" rIns="91440" bIns="45720" rtlCol="0" anchor="t">
            <a:normAutofit/>
          </a:bodyPr>
          <a:lstStyle/>
          <a:p>
            <a:pPr marL="383540" indent="-383540"/>
            <a:endParaRPr lang="en-US" sz="1800"/>
          </a:p>
          <a:p>
            <a:pPr marL="0" indent="0">
              <a:buNone/>
            </a:pPr>
            <a:r>
              <a:rPr kumimoji="0" lang="en-US" sz="1800" b="0" i="0" u="none" strike="noStrike" kern="1200" cap="none" spc="0" normalizeH="0" baseline="0" noProof="0">
                <a:ln>
                  <a:noFill/>
                </a:ln>
                <a:effectLst/>
                <a:uLnTx/>
                <a:uFillTx/>
                <a:latin typeface="Franklin Gothic Book" panose="020B0503020102020204"/>
                <a:ea typeface="+mn-ea"/>
                <a:cs typeface="+mn-cs"/>
              </a:rPr>
              <a:t>Roushawn (Shawn) Saunders has been promoted to </a:t>
            </a:r>
            <a:r>
              <a:rPr lang="en-US" sz="1800">
                <a:latin typeface="Franklin Gothic Book" panose="020B0503020102020204"/>
              </a:rPr>
              <a:t>Provider Support Coordinator</a:t>
            </a:r>
            <a:r>
              <a:rPr kumimoji="0" lang="en-US" sz="1800" b="0" i="0" u="none" strike="noStrike" kern="1200" cap="none" spc="0" normalizeH="0" baseline="0" noProof="0">
                <a:ln>
                  <a:noFill/>
                </a:ln>
                <a:effectLst/>
                <a:uLnTx/>
                <a:uFillTx/>
                <a:latin typeface="Franklin Gothic Book" panose="020B0503020102020204"/>
                <a:ea typeface="+mn-ea"/>
                <a:cs typeface="+mn-cs"/>
              </a:rPr>
              <a:t>. </a:t>
            </a:r>
            <a:endParaRPr lang="en-US" sz="1800" b="0" i="0" u="none" strike="noStrike" kern="1200" cap="none" spc="0" normalizeH="0" baseline="0" noProof="0">
              <a:ln>
                <a:noFill/>
              </a:ln>
              <a:effectLst/>
              <a:uLnTx/>
              <a:uFillTx/>
              <a:latin typeface="Franklin Gothic Book" panose="020B0503020102020204"/>
            </a:endParaRPr>
          </a:p>
          <a:p>
            <a:pPr marL="0" indent="0">
              <a:buNone/>
            </a:pPr>
            <a:endParaRPr kumimoji="0" lang="en-US" sz="1800" b="0" i="0" u="none" strike="noStrike" kern="1200" cap="none" spc="0" normalizeH="0" baseline="0" noProof="0">
              <a:ln>
                <a:noFill/>
              </a:ln>
              <a:effectLst/>
              <a:uLnTx/>
              <a:uFillTx/>
              <a:latin typeface="Franklin Gothic Book" panose="020B0503020102020204"/>
              <a:ea typeface="+mn-ea"/>
              <a:cs typeface="+mn-cs"/>
            </a:endParaRPr>
          </a:p>
          <a:p>
            <a:pPr marL="383540" indent="-383540"/>
            <a:r>
              <a:rPr lang="en-US" sz="1800">
                <a:latin typeface="+mj-lt"/>
              </a:rPr>
              <a:t>She will continue with the </a:t>
            </a:r>
            <a:r>
              <a:rPr lang="en-US" sz="1800" b="0" i="0" u="none" strike="noStrike" baseline="0">
                <a:latin typeface="+mj-lt"/>
              </a:rPr>
              <a:t>FAST assessment requirement for </a:t>
            </a:r>
            <a:r>
              <a:rPr lang="en-US" sz="1800">
                <a:latin typeface="+mj-lt"/>
              </a:rPr>
              <a:t>VPK providers</a:t>
            </a:r>
            <a:r>
              <a:rPr lang="en-US" sz="1800"/>
              <a:t>. She will also assist with the Single Sign On (SSO) access for providers and the new VPK POP metric requirements</a:t>
            </a:r>
          </a:p>
        </p:txBody>
      </p:sp>
      <p:pic>
        <p:nvPicPr>
          <p:cNvPr id="1028" name="Picture 4" descr="Free Congratulation, Download Free Congratulation png images ...">
            <a:extLst>
              <a:ext uri="{FF2B5EF4-FFF2-40B4-BE49-F238E27FC236}">
                <a16:creationId xmlns:a16="http://schemas.microsoft.com/office/drawing/2014/main" id="{FA8A2E88-419C-4F3B-7B39-634DF579F8F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49863" y="1529049"/>
            <a:ext cx="3801201" cy="28604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colorful bird with wings&#10;&#10;AI-generated content may be incorrect.">
            <a:extLst>
              <a:ext uri="{FF2B5EF4-FFF2-40B4-BE49-F238E27FC236}">
                <a16:creationId xmlns:a16="http://schemas.microsoft.com/office/drawing/2014/main" id="{18F4422C-86A2-E315-40F3-4F40485121E6}"/>
              </a:ext>
            </a:extLst>
          </p:cNvPr>
          <p:cNvPicPr>
            <a:picLocks noChangeAspect="1"/>
          </p:cNvPicPr>
          <p:nvPr/>
        </p:nvPicPr>
        <p:blipFill>
          <a:blip r:embed="rId3"/>
          <a:stretch>
            <a:fillRect/>
          </a:stretch>
        </p:blipFill>
        <p:spPr>
          <a:xfrm>
            <a:off x="10847511" y="5856923"/>
            <a:ext cx="1333500" cy="1123950"/>
          </a:xfrm>
          <a:prstGeom prst="rect">
            <a:avLst/>
          </a:prstGeom>
        </p:spPr>
      </p:pic>
    </p:spTree>
    <p:extLst>
      <p:ext uri="{BB962C8B-B14F-4D97-AF65-F5344CB8AC3E}">
        <p14:creationId xmlns:p14="http://schemas.microsoft.com/office/powerpoint/2010/main" val="15353857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awilliams\Local Settings\Temporary Internet Files\Content.IE5\WA4WJ6XH\large-Stylized-dollar-bill-Money--66.6-3350[1].gif"/>
          <p:cNvPicPr>
            <a:picLocks noChangeAspect="1" noChangeArrowheads="1"/>
          </p:cNvPicPr>
          <p:nvPr/>
        </p:nvPicPr>
        <p:blipFill rotWithShape="1">
          <a:blip r:embed="rId2">
            <a:alphaModFix amt="9000"/>
            <a:extLst>
              <a:ext uri="{28A0092B-C50C-407E-A947-70E740481C1C}">
                <a14:useLocalDpi xmlns:a14="http://schemas.microsoft.com/office/drawing/2010/main" val="0"/>
              </a:ext>
            </a:extLst>
          </a:blip>
          <a:srcRect t="9057" b="1302"/>
          <a:stretch/>
        </p:blipFill>
        <p:spPr bwMode="auto">
          <a:xfrm>
            <a:off x="12528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915128" y="1788454"/>
            <a:ext cx="8361229" cy="3014685"/>
          </a:xfrm>
        </p:spPr>
        <p:txBody>
          <a:bodyPr>
            <a:normAutofit fontScale="90000"/>
          </a:bodyPr>
          <a:lstStyle/>
          <a:p>
            <a:br>
              <a:rPr lang="en-US"/>
            </a:br>
            <a:br>
              <a:rPr lang="en-US"/>
            </a:br>
            <a:r>
              <a:rPr lang="en-US"/>
              <a:t>Reimbursement Department Updates</a:t>
            </a:r>
          </a:p>
        </p:txBody>
      </p:sp>
      <p:sp>
        <p:nvSpPr>
          <p:cNvPr id="4" name="Rectangle 3">
            <a:extLst>
              <a:ext uri="{FF2B5EF4-FFF2-40B4-BE49-F238E27FC236}">
                <a16:creationId xmlns:a16="http://schemas.microsoft.com/office/drawing/2014/main" id="{62648B8A-E4AE-4779-9C17-550C0E308E35}"/>
              </a:ext>
            </a:extLst>
          </p:cNvPr>
          <p:cNvSpPr/>
          <p:nvPr/>
        </p:nvSpPr>
        <p:spPr>
          <a:xfrm>
            <a:off x="5974813" y="3244334"/>
            <a:ext cx="242374" cy="369332"/>
          </a:xfrm>
          <a:prstGeom prst="rect">
            <a:avLst/>
          </a:prstGeom>
        </p:spPr>
        <p:txBody>
          <a:bodyPr wrap="none">
            <a:spAutoFit/>
          </a:bodyPr>
          <a:lstStyle/>
          <a:p>
            <a:pPr>
              <a:spcAft>
                <a:spcPts val="600"/>
              </a:spcAft>
            </a:pPr>
            <a:r>
              <a:rPr lang="en-US">
                <a:solidFill>
                  <a:srgbClr val="000000"/>
                </a:solidFill>
                <a:latin typeface="Times New Roman" panose="02020603050405020304" pitchFamily="18" charset="0"/>
              </a:rPr>
              <a:t> </a:t>
            </a:r>
            <a:endParaRPr lang="en-US"/>
          </a:p>
        </p:txBody>
      </p:sp>
      <p:sp>
        <p:nvSpPr>
          <p:cNvPr id="5" name="Rectangle 4">
            <a:extLst>
              <a:ext uri="{FF2B5EF4-FFF2-40B4-BE49-F238E27FC236}">
                <a16:creationId xmlns:a16="http://schemas.microsoft.com/office/drawing/2014/main" id="{D8788335-E6EA-402D-B7AF-5CE1690BE42F}"/>
              </a:ext>
            </a:extLst>
          </p:cNvPr>
          <p:cNvSpPr/>
          <p:nvPr/>
        </p:nvSpPr>
        <p:spPr>
          <a:xfrm>
            <a:off x="5974813" y="3244334"/>
            <a:ext cx="242374" cy="369332"/>
          </a:xfrm>
          <a:prstGeom prst="rect">
            <a:avLst/>
          </a:prstGeom>
        </p:spPr>
        <p:txBody>
          <a:bodyPr wrap="none">
            <a:spAutoFit/>
          </a:bodyPr>
          <a:lstStyle/>
          <a:p>
            <a:pPr>
              <a:spcAft>
                <a:spcPts val="600"/>
              </a:spcAft>
            </a:pPr>
            <a:r>
              <a:rPr lang="en-US">
                <a:solidFill>
                  <a:srgbClr val="000000"/>
                </a:solidFill>
                <a:latin typeface="Times New Roman" panose="02020603050405020304" pitchFamily="18" charset="0"/>
              </a:rPr>
              <a:t> </a:t>
            </a:r>
            <a:endParaRPr lang="en-US"/>
          </a:p>
        </p:txBody>
      </p:sp>
      <p:sp>
        <p:nvSpPr>
          <p:cNvPr id="6" name="Rectangle 5">
            <a:extLst>
              <a:ext uri="{FF2B5EF4-FFF2-40B4-BE49-F238E27FC236}">
                <a16:creationId xmlns:a16="http://schemas.microsoft.com/office/drawing/2014/main" id="{B154074F-D76D-4AEA-B56B-508E28BFC345}"/>
              </a:ext>
            </a:extLst>
          </p:cNvPr>
          <p:cNvSpPr/>
          <p:nvPr/>
        </p:nvSpPr>
        <p:spPr>
          <a:xfrm>
            <a:off x="5974813" y="3244334"/>
            <a:ext cx="242374" cy="369332"/>
          </a:xfrm>
          <a:prstGeom prst="rect">
            <a:avLst/>
          </a:prstGeom>
        </p:spPr>
        <p:txBody>
          <a:bodyPr wrap="none">
            <a:spAutoFit/>
          </a:bodyPr>
          <a:lstStyle/>
          <a:p>
            <a:pPr>
              <a:spcAft>
                <a:spcPts val="600"/>
              </a:spcAft>
            </a:pPr>
            <a:r>
              <a:rPr lang="en-US">
                <a:solidFill>
                  <a:srgbClr val="000000"/>
                </a:solidFill>
                <a:latin typeface="Times New Roman" panose="02020603050405020304" pitchFamily="18" charset="0"/>
              </a:rPr>
              <a:t> </a:t>
            </a:r>
            <a:endParaRPr lang="en-US"/>
          </a:p>
        </p:txBody>
      </p:sp>
      <p:pic>
        <p:nvPicPr>
          <p:cNvPr id="3" name="Picture 2" descr="A colorful bird with wings&#10;&#10;AI-generated content may be incorrect.">
            <a:extLst>
              <a:ext uri="{FF2B5EF4-FFF2-40B4-BE49-F238E27FC236}">
                <a16:creationId xmlns:a16="http://schemas.microsoft.com/office/drawing/2014/main" id="{80BC097B-116B-1081-5F8E-CCC45C42E8EF}"/>
              </a:ext>
            </a:extLst>
          </p:cNvPr>
          <p:cNvPicPr>
            <a:picLocks noChangeAspect="1"/>
          </p:cNvPicPr>
          <p:nvPr/>
        </p:nvPicPr>
        <p:blipFill>
          <a:blip r:embed="rId3"/>
          <a:stretch>
            <a:fillRect/>
          </a:stretch>
        </p:blipFill>
        <p:spPr>
          <a:xfrm>
            <a:off x="230949" y="5633189"/>
            <a:ext cx="1333500" cy="1123950"/>
          </a:xfrm>
          <a:prstGeom prst="rect">
            <a:avLst/>
          </a:prstGeom>
        </p:spPr>
      </p:pic>
    </p:spTree>
    <p:extLst>
      <p:ext uri="{BB962C8B-B14F-4D97-AF65-F5344CB8AC3E}">
        <p14:creationId xmlns:p14="http://schemas.microsoft.com/office/powerpoint/2010/main" val="9443577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B40CA-82EB-46AC-9237-E5B8E2EA05CE}"/>
              </a:ext>
            </a:extLst>
          </p:cNvPr>
          <p:cNvSpPr>
            <a:spLocks noGrp="1"/>
          </p:cNvSpPr>
          <p:nvPr>
            <p:ph type="title"/>
          </p:nvPr>
        </p:nvSpPr>
        <p:spPr>
          <a:xfrm>
            <a:off x="1352785" y="149577"/>
            <a:ext cx="9601200" cy="1485900"/>
          </a:xfrm>
        </p:spPr>
        <p:txBody>
          <a:bodyPr/>
          <a:lstStyle/>
          <a:p>
            <a:pPr algn="ctr"/>
            <a:r>
              <a:rPr lang="en-US"/>
              <a:t>Attendance </a:t>
            </a:r>
          </a:p>
        </p:txBody>
      </p:sp>
      <p:sp>
        <p:nvSpPr>
          <p:cNvPr id="3" name="TextBox 2">
            <a:extLst>
              <a:ext uri="{FF2B5EF4-FFF2-40B4-BE49-F238E27FC236}">
                <a16:creationId xmlns:a16="http://schemas.microsoft.com/office/drawing/2014/main" id="{AC35E19C-5742-4C13-9A59-0AC11C6FC87B}"/>
              </a:ext>
            </a:extLst>
          </p:cNvPr>
          <p:cNvSpPr txBox="1"/>
          <p:nvPr/>
        </p:nvSpPr>
        <p:spPr>
          <a:xfrm>
            <a:off x="819204" y="1428750"/>
            <a:ext cx="11205766" cy="4862870"/>
          </a:xfrm>
          <a:prstGeom prst="rect">
            <a:avLst/>
          </a:prstGeom>
          <a:noFill/>
        </p:spPr>
        <p:txBody>
          <a:bodyPr wrap="square" lIns="91440" tIns="45720" rIns="91440" bIns="45720" rtlCol="0" anchor="t">
            <a:spAutoFit/>
          </a:bodyPr>
          <a:lstStyle/>
          <a:p>
            <a:r>
              <a:rPr lang="en-US" sz="2400">
                <a:solidFill>
                  <a:srgbClr val="FF0000"/>
                </a:solidFill>
              </a:rPr>
              <a:t>Submit SR/VPK Attendance by the 3</a:t>
            </a:r>
            <a:r>
              <a:rPr lang="en-US" sz="2400" baseline="30000">
                <a:solidFill>
                  <a:srgbClr val="FF0000"/>
                </a:solidFill>
              </a:rPr>
              <a:t>rd</a:t>
            </a:r>
            <a:r>
              <a:rPr lang="en-US" sz="2400">
                <a:solidFill>
                  <a:srgbClr val="FF0000"/>
                </a:solidFill>
              </a:rPr>
              <a:t> business day of each month.</a:t>
            </a:r>
          </a:p>
          <a:p>
            <a:endParaRPr lang="en-US" sz="2400">
              <a:solidFill>
                <a:srgbClr val="000000"/>
              </a:solidFill>
            </a:endParaRPr>
          </a:p>
          <a:p>
            <a:r>
              <a:rPr lang="en-US" sz="2000" u="sng">
                <a:solidFill>
                  <a:srgbClr val="000000"/>
                </a:solidFill>
              </a:rPr>
              <a:t>SR</a:t>
            </a:r>
          </a:p>
          <a:p>
            <a:r>
              <a:rPr lang="en-US" sz="1400" b="1" i="1"/>
              <a:t>57. Attendance Documentation</a:t>
            </a:r>
            <a:r>
              <a:rPr lang="en-US" sz="1400" i="1"/>
              <a:t>. PROVIDER agrees to document daily attendance and submit monthly attendance reports for payment. PROVIDER agrees to submit all required attendance records to COALITION on or before the third (3ʳᵈ) business day of each month. If the due date falls on a holiday, PROVIDER agrees to submit all required attendance records to COALITION on the preceding business day. Records submitted late will be processed and paid in the next open payment cycle. </a:t>
            </a:r>
          </a:p>
          <a:p>
            <a:pPr lvl="2">
              <a:defRPr/>
            </a:pPr>
            <a:endParaRPr lang="en-US" i="1">
              <a:solidFill>
                <a:srgbClr val="FF0000"/>
              </a:solidFill>
              <a:latin typeface="Franklin Gothic Book" panose="020B0503020102020204"/>
            </a:endParaRPr>
          </a:p>
          <a:p>
            <a:pPr>
              <a:defRPr/>
            </a:pPr>
            <a:r>
              <a:rPr lang="en-US" sz="2000" u="sng">
                <a:solidFill>
                  <a:prstClr val="black"/>
                </a:solidFill>
                <a:latin typeface="Franklin Gothic Book" panose="020B0503020102020204"/>
              </a:rPr>
              <a:t>VPK</a:t>
            </a:r>
          </a:p>
          <a:p>
            <a:pPr>
              <a:defRPr/>
            </a:pPr>
            <a:r>
              <a:rPr lang="en-US" sz="1400" b="1" i="1">
                <a:solidFill>
                  <a:prstClr val="black"/>
                </a:solidFill>
                <a:latin typeface="Franklin Gothic Book" panose="020B0503020102020204"/>
              </a:rPr>
              <a:t>44. Attendance Documentation Submission.</a:t>
            </a:r>
            <a:r>
              <a:rPr lang="en-US" sz="1400" i="1">
                <a:solidFill>
                  <a:prstClr val="black"/>
                </a:solidFill>
                <a:latin typeface="Franklin Gothic Book" panose="020B0503020102020204"/>
              </a:rPr>
              <a:t> PROVIDER agrees to submit monthly attendance certification, in accordance with Rule 6M-8.305, F.A.C., for payment. PROVIDER agrees to submit all required attendance records to COALITION on or before the 3rd business day of each month. If the due date falls on a holiday, PROVIDER agrees to submit all required attendance records to COALITION on the preceding business day. Records submitted late will be processed and paid in the next payment cycle. </a:t>
            </a:r>
            <a:endParaRPr lang="en-US" sz="1400" i="1">
              <a:solidFill>
                <a:prstClr val="black"/>
              </a:solidFill>
            </a:endParaRPr>
          </a:p>
          <a:p>
            <a:pPr>
              <a:defRPr/>
            </a:pPr>
            <a:endParaRPr lang="en-US" sz="1400" i="1">
              <a:solidFill>
                <a:prstClr val="black"/>
              </a:solidFill>
              <a:latin typeface="Franklin Gothic Book" panose="020B0503020102020204"/>
            </a:endParaRPr>
          </a:p>
          <a:p>
            <a:pPr>
              <a:defRPr/>
            </a:pPr>
            <a:endParaRPr lang="en-US" sz="1600">
              <a:solidFill>
                <a:srgbClr val="FF0000"/>
              </a:solidFill>
              <a:latin typeface="Franklin Gothic Book" panose="020B0503020102020204"/>
            </a:endParaRPr>
          </a:p>
          <a:p>
            <a:pPr>
              <a:defRPr/>
            </a:pPr>
            <a:r>
              <a:rPr kumimoji="0" lang="en-US" sz="1600" b="0" i="0" u="none" strike="noStrike" kern="1200" cap="none" spc="0" normalizeH="0" baseline="0" noProof="0">
                <a:ln>
                  <a:noFill/>
                </a:ln>
                <a:effectLst/>
                <a:highlight>
                  <a:srgbClr val="FFFF00"/>
                </a:highlight>
                <a:uLnTx/>
                <a:uFillTx/>
                <a:latin typeface="Franklin Gothic Book" panose="020B0503020102020204"/>
                <a:ea typeface="+mn-ea"/>
                <a:cs typeface="+mn-cs"/>
              </a:rPr>
              <a:t>If you have any questions </a:t>
            </a:r>
            <a:r>
              <a:rPr lang="en-US" sz="1600">
                <a:highlight>
                  <a:srgbClr val="FFFF00"/>
                </a:highlight>
                <a:latin typeface="Franklin Gothic Book" panose="020B0503020102020204"/>
              </a:rPr>
              <a:t>or need assistance submitting  </a:t>
            </a:r>
            <a:r>
              <a:rPr kumimoji="0" lang="en-US" sz="1600" b="0" i="0" u="none" strike="noStrike" kern="1200" cap="none" spc="0" normalizeH="0" baseline="0" noProof="0">
                <a:ln>
                  <a:noFill/>
                </a:ln>
                <a:effectLst/>
                <a:highlight>
                  <a:srgbClr val="FFFF00"/>
                </a:highlight>
                <a:uLnTx/>
                <a:uFillTx/>
                <a:latin typeface="Franklin Gothic Book" panose="020B0503020102020204"/>
                <a:ea typeface="+mn-ea"/>
                <a:cs typeface="+mn-cs"/>
              </a:rPr>
              <a:t>attendance, please reach out to the Reimbursement Department </a:t>
            </a:r>
            <a:r>
              <a:rPr kumimoji="0" lang="en-US" sz="1600" b="1" i="0" u="none" strike="noStrike" kern="1200" cap="none" spc="0" normalizeH="0" baseline="0" noProof="0">
                <a:ln>
                  <a:noFill/>
                </a:ln>
                <a:effectLst/>
                <a:highlight>
                  <a:srgbClr val="FFFF00"/>
                </a:highlight>
                <a:uLnTx/>
                <a:uFillTx/>
                <a:latin typeface="Franklin Gothic Book" panose="020B0503020102020204"/>
                <a:ea typeface="+mn-ea"/>
                <a:cs typeface="+mn-cs"/>
              </a:rPr>
              <a:t>(904) 726-1500 ext. 7050</a:t>
            </a:r>
            <a:r>
              <a:rPr kumimoji="0" lang="en-US" sz="1600" b="0" i="0" u="none" strike="noStrike" kern="1200" cap="none" spc="0" normalizeH="0" baseline="0" noProof="0">
                <a:ln>
                  <a:noFill/>
                </a:ln>
                <a:effectLst/>
                <a:highlight>
                  <a:srgbClr val="FFFF00"/>
                </a:highlight>
                <a:uLnTx/>
                <a:uFillTx/>
                <a:latin typeface="Franklin Gothic Book" panose="020B0503020102020204"/>
                <a:ea typeface="+mn-ea"/>
                <a:cs typeface="+mn-cs"/>
              </a:rPr>
              <a:t>.</a:t>
            </a:r>
            <a:endParaRPr lang="en-US">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omic Sans MS" panose="030F0702030302020204" pitchFamily="66" charset="0"/>
              <a:ea typeface="+mn-ea"/>
              <a:cs typeface="Arabic Typesetting" panose="020B0604020202020204" pitchFamily="66" charset="-78"/>
            </a:endParaRPr>
          </a:p>
          <a:p>
            <a:pPr lvl="2"/>
            <a:endParaRPr lang="en-US">
              <a:solidFill>
                <a:srgbClr val="FF0000"/>
              </a:solidFill>
            </a:endParaRPr>
          </a:p>
        </p:txBody>
      </p:sp>
      <p:pic>
        <p:nvPicPr>
          <p:cNvPr id="4" name="Picture 3" descr="Photo &amp; Art Print Vector important ...">
            <a:extLst>
              <a:ext uri="{FF2B5EF4-FFF2-40B4-BE49-F238E27FC236}">
                <a16:creationId xmlns:a16="http://schemas.microsoft.com/office/drawing/2014/main" id="{93257DA2-C4AD-FDDD-06C7-CCB249F62C3F}"/>
              </a:ext>
            </a:extLst>
          </p:cNvPr>
          <p:cNvPicPr>
            <a:picLocks noChangeAspect="1"/>
          </p:cNvPicPr>
          <p:nvPr/>
        </p:nvPicPr>
        <p:blipFill>
          <a:blip r:embed="rId2"/>
          <a:stretch>
            <a:fillRect/>
          </a:stretch>
        </p:blipFill>
        <p:spPr>
          <a:xfrm>
            <a:off x="9875837" y="294440"/>
            <a:ext cx="1926755" cy="1898532"/>
          </a:xfrm>
          <a:prstGeom prst="rect">
            <a:avLst/>
          </a:prstGeom>
        </p:spPr>
      </p:pic>
      <p:pic>
        <p:nvPicPr>
          <p:cNvPr id="6" name="Picture 5" descr="A colorful bird with wings&#10;&#10;AI-generated content may be incorrect.">
            <a:extLst>
              <a:ext uri="{FF2B5EF4-FFF2-40B4-BE49-F238E27FC236}">
                <a16:creationId xmlns:a16="http://schemas.microsoft.com/office/drawing/2014/main" id="{E278DF0F-F1B9-3F12-DAD3-52AC993F3635}"/>
              </a:ext>
            </a:extLst>
          </p:cNvPr>
          <p:cNvPicPr>
            <a:picLocks noChangeAspect="1"/>
          </p:cNvPicPr>
          <p:nvPr/>
        </p:nvPicPr>
        <p:blipFill>
          <a:blip r:embed="rId3"/>
          <a:stretch>
            <a:fillRect/>
          </a:stretch>
        </p:blipFill>
        <p:spPr>
          <a:xfrm>
            <a:off x="10690182" y="5591436"/>
            <a:ext cx="1333500" cy="1123950"/>
          </a:xfrm>
          <a:prstGeom prst="rect">
            <a:avLst/>
          </a:prstGeom>
        </p:spPr>
      </p:pic>
    </p:spTree>
    <p:extLst>
      <p:ext uri="{BB962C8B-B14F-4D97-AF65-F5344CB8AC3E}">
        <p14:creationId xmlns:p14="http://schemas.microsoft.com/office/powerpoint/2010/main" val="2349971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DFE48-BC50-B0EF-33EC-F39F42A7D1A3}"/>
              </a:ext>
            </a:extLst>
          </p:cNvPr>
          <p:cNvSpPr>
            <a:spLocks noGrp="1"/>
          </p:cNvSpPr>
          <p:nvPr>
            <p:ph type="title"/>
          </p:nvPr>
        </p:nvSpPr>
        <p:spPr>
          <a:xfrm>
            <a:off x="1371600" y="153318"/>
            <a:ext cx="9601200" cy="1485900"/>
          </a:xfrm>
        </p:spPr>
        <p:txBody>
          <a:bodyPr/>
          <a:lstStyle/>
          <a:p>
            <a:r>
              <a:rPr lang="en-US">
                <a:ea typeface="+mj-lt"/>
                <a:cs typeface="+mj-lt"/>
              </a:rPr>
              <a:t>Timely Attendance Submission Matters</a:t>
            </a:r>
            <a:endParaRPr lang="en-US"/>
          </a:p>
        </p:txBody>
      </p:sp>
      <p:sp>
        <p:nvSpPr>
          <p:cNvPr id="3" name="Content Placeholder 2">
            <a:extLst>
              <a:ext uri="{FF2B5EF4-FFF2-40B4-BE49-F238E27FC236}">
                <a16:creationId xmlns:a16="http://schemas.microsoft.com/office/drawing/2014/main" id="{D0C1F009-123D-8FF4-2F7F-9C92F647E920}"/>
              </a:ext>
            </a:extLst>
          </p:cNvPr>
          <p:cNvSpPr>
            <a:spLocks noGrp="1"/>
          </p:cNvSpPr>
          <p:nvPr>
            <p:ph idx="1"/>
          </p:nvPr>
        </p:nvSpPr>
        <p:spPr>
          <a:xfrm>
            <a:off x="1298154" y="1514819"/>
            <a:ext cx="9601200" cy="3581400"/>
          </a:xfrm>
        </p:spPr>
        <p:txBody>
          <a:bodyPr vert="horz" lIns="91440" tIns="45720" rIns="91440" bIns="45720" rtlCol="0" anchor="t">
            <a:normAutofit/>
          </a:bodyPr>
          <a:lstStyle/>
          <a:p>
            <a:pPr marL="383540" indent="-383540"/>
            <a:r>
              <a:rPr lang="en-US">
                <a:ea typeface="+mn-lt"/>
                <a:cs typeface="+mn-lt"/>
              </a:rPr>
              <a:t> There have been delays in attendance submissions due to </a:t>
            </a:r>
            <a:r>
              <a:rPr lang="en-US" b="1">
                <a:ea typeface="+mn-lt"/>
                <a:cs typeface="+mn-lt"/>
              </a:rPr>
              <a:t>enrollment/payment concerns with one or a few children</a:t>
            </a:r>
            <a:r>
              <a:rPr lang="en-US">
                <a:ea typeface="+mn-lt"/>
                <a:cs typeface="+mn-lt"/>
              </a:rPr>
              <a:t>.</a:t>
            </a:r>
            <a:endParaRPr lang="en-US"/>
          </a:p>
          <a:p>
            <a:pPr marL="383540" indent="-383540"/>
            <a:r>
              <a:rPr lang="en-US">
                <a:ea typeface="+mn-lt"/>
                <a:cs typeface="+mn-lt"/>
              </a:rPr>
              <a:t>We strongly encourage providers to </a:t>
            </a:r>
            <a:r>
              <a:rPr lang="en-US" b="1">
                <a:ea typeface="+mn-lt"/>
                <a:cs typeface="+mn-lt"/>
              </a:rPr>
              <a:t>submit attendance on time</a:t>
            </a:r>
            <a:r>
              <a:rPr lang="en-US">
                <a:ea typeface="+mn-lt"/>
                <a:cs typeface="+mn-lt"/>
              </a:rPr>
              <a:t>, even if some children have unresolved issues.</a:t>
            </a:r>
            <a:endParaRPr lang="en-US"/>
          </a:p>
          <a:p>
            <a:pPr marL="383540" indent="-383540"/>
            <a:r>
              <a:rPr lang="en-US">
                <a:ea typeface="+mn-lt"/>
                <a:cs typeface="+mn-lt"/>
              </a:rPr>
              <a:t>This allows us to </a:t>
            </a:r>
            <a:r>
              <a:rPr lang="en-US" b="1">
                <a:ea typeface="+mn-lt"/>
                <a:cs typeface="+mn-lt"/>
              </a:rPr>
              <a:t>process and pay for the majority of children</a:t>
            </a:r>
            <a:r>
              <a:rPr lang="en-US">
                <a:ea typeface="+mn-lt"/>
                <a:cs typeface="+mn-lt"/>
              </a:rPr>
              <a:t> without delay.</a:t>
            </a:r>
            <a:endParaRPr lang="en-US"/>
          </a:p>
          <a:p>
            <a:pPr marL="383540" indent="-383540"/>
            <a:r>
              <a:rPr lang="en-US">
                <a:ea typeface="+mn-lt"/>
                <a:cs typeface="+mn-lt"/>
              </a:rPr>
              <a:t>Children with issues can be </a:t>
            </a:r>
            <a:r>
              <a:rPr lang="en-US" b="1">
                <a:ea typeface="+mn-lt"/>
                <a:cs typeface="+mn-lt"/>
              </a:rPr>
              <a:t>separated and rejected back</a:t>
            </a:r>
            <a:r>
              <a:rPr lang="en-US">
                <a:ea typeface="+mn-lt"/>
                <a:cs typeface="+mn-lt"/>
              </a:rPr>
              <a:t> for correction without holding up the entire roster.</a:t>
            </a:r>
            <a:endParaRPr lang="en-US"/>
          </a:p>
          <a:p>
            <a:pPr marL="383540" indent="-383540"/>
            <a:endParaRPr lang="en-US"/>
          </a:p>
        </p:txBody>
      </p:sp>
      <p:sp>
        <p:nvSpPr>
          <p:cNvPr id="4" name="TextBox 3">
            <a:extLst>
              <a:ext uri="{FF2B5EF4-FFF2-40B4-BE49-F238E27FC236}">
                <a16:creationId xmlns:a16="http://schemas.microsoft.com/office/drawing/2014/main" id="{E48E4036-4F98-B056-5300-368AA8FC8F79}"/>
              </a:ext>
            </a:extLst>
          </p:cNvPr>
          <p:cNvSpPr txBox="1"/>
          <p:nvPr/>
        </p:nvSpPr>
        <p:spPr>
          <a:xfrm>
            <a:off x="8258979" y="4908014"/>
            <a:ext cx="434064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pic>
        <p:nvPicPr>
          <p:cNvPr id="5" name="Picture 4" descr="Time Is Running Out GIFs | Tenor">
            <a:extLst>
              <a:ext uri="{FF2B5EF4-FFF2-40B4-BE49-F238E27FC236}">
                <a16:creationId xmlns:a16="http://schemas.microsoft.com/office/drawing/2014/main" id="{355564A9-AFD4-99B4-F118-E21D27E615A3}"/>
              </a:ext>
            </a:extLst>
          </p:cNvPr>
          <p:cNvPicPr>
            <a:picLocks noChangeAspect="1"/>
          </p:cNvPicPr>
          <p:nvPr/>
        </p:nvPicPr>
        <p:blipFill>
          <a:blip r:embed="rId2"/>
          <a:stretch>
            <a:fillRect/>
          </a:stretch>
        </p:blipFill>
        <p:spPr>
          <a:xfrm>
            <a:off x="8738901" y="4042960"/>
            <a:ext cx="2095500" cy="2095500"/>
          </a:xfrm>
          <a:prstGeom prst="rect">
            <a:avLst/>
          </a:prstGeom>
        </p:spPr>
      </p:pic>
      <p:pic>
        <p:nvPicPr>
          <p:cNvPr id="43" name="Picture 42" descr="A colorful bird with wings&#10;&#10;AI-generated content may be incorrect.">
            <a:extLst>
              <a:ext uri="{FF2B5EF4-FFF2-40B4-BE49-F238E27FC236}">
                <a16:creationId xmlns:a16="http://schemas.microsoft.com/office/drawing/2014/main" id="{D2AC4FBD-E9B9-5A1B-4C80-AB65AC0921A0}"/>
              </a:ext>
            </a:extLst>
          </p:cNvPr>
          <p:cNvPicPr>
            <a:picLocks noChangeAspect="1"/>
          </p:cNvPicPr>
          <p:nvPr/>
        </p:nvPicPr>
        <p:blipFill>
          <a:blip r:embed="rId3"/>
          <a:stretch>
            <a:fillRect/>
          </a:stretch>
        </p:blipFill>
        <p:spPr>
          <a:xfrm>
            <a:off x="10690182" y="5591436"/>
            <a:ext cx="1333500" cy="1123950"/>
          </a:xfrm>
          <a:prstGeom prst="rect">
            <a:avLst/>
          </a:prstGeom>
        </p:spPr>
      </p:pic>
    </p:spTree>
    <p:extLst>
      <p:ext uri="{BB962C8B-B14F-4D97-AF65-F5344CB8AC3E}">
        <p14:creationId xmlns:p14="http://schemas.microsoft.com/office/powerpoint/2010/main" val="350776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30BC9609-A8AF-411F-A9E0-C3B93C8945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4D45AE99-1072-3A42-A1D9-19CA2BA372D4}"/>
              </a:ext>
            </a:extLst>
          </p:cNvPr>
          <p:cNvSpPr>
            <a:spLocks noGrp="1"/>
          </p:cNvSpPr>
          <p:nvPr>
            <p:ph type="title"/>
          </p:nvPr>
        </p:nvSpPr>
        <p:spPr>
          <a:xfrm>
            <a:off x="640080" y="639704"/>
            <a:ext cx="3299579" cy="5577840"/>
          </a:xfrm>
        </p:spPr>
        <p:txBody>
          <a:bodyPr anchor="ctr">
            <a:normAutofit/>
          </a:bodyPr>
          <a:lstStyle/>
          <a:p>
            <a:pPr algn="ctr"/>
            <a:r>
              <a:rPr lang="en-US" b="1" i="0" u="none" strike="noStrike" cap="all">
                <a:effectLst/>
                <a:latin typeface="Century Gothic" panose="020B0502020202020204" pitchFamily="34" charset="0"/>
              </a:rPr>
              <a:t>MEETING AGENDA </a:t>
            </a:r>
            <a:r>
              <a:rPr lang="en-US" b="0" i="0">
                <a:effectLst/>
                <a:latin typeface="Century Gothic" panose="020B0502020202020204" pitchFamily="34" charset="0"/>
              </a:rPr>
              <a:t>​</a:t>
            </a:r>
            <a:br>
              <a:rPr lang="en-US" b="0" i="0">
                <a:effectLst/>
                <a:latin typeface="Century Gothic" panose="020B0502020202020204" pitchFamily="34" charset="0"/>
              </a:rPr>
            </a:br>
            <a:r>
              <a:rPr lang="en-US" b="0" i="0">
                <a:effectLst/>
                <a:latin typeface="Century Gothic" panose="020B0502020202020204" pitchFamily="34" charset="0"/>
              </a:rPr>
              <a:t>​</a:t>
            </a:r>
            <a:endParaRPr lang="en-US"/>
          </a:p>
        </p:txBody>
      </p:sp>
      <p:sp>
        <p:nvSpPr>
          <p:cNvPr id="342" name="TextBox 341">
            <a:extLst>
              <a:ext uri="{FF2B5EF4-FFF2-40B4-BE49-F238E27FC236}">
                <a16:creationId xmlns:a16="http://schemas.microsoft.com/office/drawing/2014/main" id="{31784A98-4173-94F8-87F3-E6C0DCFEF817}"/>
              </a:ext>
            </a:extLst>
          </p:cNvPr>
          <p:cNvSpPr txBox="1"/>
          <p:nvPr/>
        </p:nvSpPr>
        <p:spPr>
          <a:xfrm>
            <a:off x="4222831" y="1637819"/>
            <a:ext cx="7054768"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US" sz="2800">
                <a:solidFill>
                  <a:srgbClr val="444444"/>
                </a:solidFill>
                <a:latin typeface="Century Gothic"/>
                <a:cs typeface="Arial"/>
              </a:rPr>
              <a:t>Introductions</a:t>
            </a:r>
            <a:endParaRPr lang="en-US"/>
          </a:p>
          <a:p>
            <a:pPr marL="228600" indent="-228600">
              <a:buFont typeface=""/>
              <a:buChar char="•"/>
            </a:pPr>
            <a:r>
              <a:rPr lang="en-US" sz="2800">
                <a:solidFill>
                  <a:srgbClr val="444444"/>
                </a:solidFill>
                <a:latin typeface="Century Gothic"/>
                <a:cs typeface="Arial"/>
              </a:rPr>
              <a:t>Family Services Department </a:t>
            </a:r>
          </a:p>
          <a:p>
            <a:pPr marL="228600" indent="-228600">
              <a:buFont typeface=""/>
              <a:buChar char="•"/>
            </a:pPr>
            <a:r>
              <a:rPr lang="en-US" sz="2800">
                <a:solidFill>
                  <a:srgbClr val="444444"/>
                </a:solidFill>
                <a:latin typeface="Century Gothic"/>
                <a:cs typeface="Arial"/>
              </a:rPr>
              <a:t>Reimbursement Department </a:t>
            </a:r>
          </a:p>
          <a:p>
            <a:pPr marL="228600" indent="-228600">
              <a:buFont typeface=""/>
              <a:buChar char="•"/>
            </a:pPr>
            <a:r>
              <a:rPr lang="en-US" sz="2800">
                <a:solidFill>
                  <a:srgbClr val="444444"/>
                </a:solidFill>
                <a:latin typeface="Century Gothic"/>
                <a:cs typeface="Arial"/>
              </a:rPr>
              <a:t>Contract Department</a:t>
            </a:r>
          </a:p>
          <a:p>
            <a:pPr marL="228600" indent="-228600">
              <a:buFont typeface=""/>
              <a:buChar char="•"/>
            </a:pPr>
            <a:r>
              <a:rPr lang="en-US" sz="2800">
                <a:solidFill>
                  <a:srgbClr val="444444"/>
                </a:solidFill>
                <a:latin typeface="Century Gothic"/>
                <a:cs typeface="Arial"/>
              </a:rPr>
              <a:t>VPK FAST &amp; Performance Metrics</a:t>
            </a:r>
          </a:p>
          <a:p>
            <a:pPr marL="228600" indent="-228600">
              <a:buFont typeface=""/>
              <a:buChar char="•"/>
            </a:pPr>
            <a:r>
              <a:rPr lang="en-US" sz="2800">
                <a:solidFill>
                  <a:srgbClr val="444444"/>
                </a:solidFill>
                <a:latin typeface="Century Gothic"/>
                <a:cs typeface="Arial"/>
              </a:rPr>
              <a:t>School Readiness Education</a:t>
            </a:r>
          </a:p>
          <a:p>
            <a:pPr marL="228600" indent="-228600">
              <a:buFont typeface=""/>
              <a:buChar char="•"/>
            </a:pPr>
            <a:r>
              <a:rPr lang="en-US" sz="2800">
                <a:solidFill>
                  <a:srgbClr val="444444"/>
                </a:solidFill>
                <a:latin typeface="Century Gothic"/>
                <a:cs typeface="Arial"/>
              </a:rPr>
              <a:t>Questions </a:t>
            </a:r>
          </a:p>
        </p:txBody>
      </p:sp>
      <p:pic>
        <p:nvPicPr>
          <p:cNvPr id="2" name="Picture 1" descr="A colorful bird with wings&#10;&#10;AI-generated content may be incorrect.">
            <a:extLst>
              <a:ext uri="{FF2B5EF4-FFF2-40B4-BE49-F238E27FC236}">
                <a16:creationId xmlns:a16="http://schemas.microsoft.com/office/drawing/2014/main" id="{5CBF2529-D1E2-979D-5093-F09B8EABBDD9}"/>
              </a:ext>
            </a:extLst>
          </p:cNvPr>
          <p:cNvPicPr>
            <a:picLocks noChangeAspect="1"/>
          </p:cNvPicPr>
          <p:nvPr/>
        </p:nvPicPr>
        <p:blipFill>
          <a:blip r:embed="rId2"/>
          <a:stretch>
            <a:fillRect/>
          </a:stretch>
        </p:blipFill>
        <p:spPr>
          <a:xfrm>
            <a:off x="10773688" y="5664504"/>
            <a:ext cx="1333500" cy="1123950"/>
          </a:xfrm>
          <a:prstGeom prst="rect">
            <a:avLst/>
          </a:prstGeom>
        </p:spPr>
      </p:pic>
    </p:spTree>
    <p:extLst>
      <p:ext uri="{BB962C8B-B14F-4D97-AF65-F5344CB8AC3E}">
        <p14:creationId xmlns:p14="http://schemas.microsoft.com/office/powerpoint/2010/main" val="42189846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B40CA-82EB-46AC-9237-E5B8E2EA05CE}"/>
              </a:ext>
            </a:extLst>
          </p:cNvPr>
          <p:cNvSpPr>
            <a:spLocks noGrp="1"/>
          </p:cNvSpPr>
          <p:nvPr>
            <p:ph type="title"/>
          </p:nvPr>
        </p:nvSpPr>
        <p:spPr>
          <a:xfrm>
            <a:off x="1528688" y="2212"/>
            <a:ext cx="9601200" cy="1485900"/>
          </a:xfrm>
        </p:spPr>
        <p:txBody>
          <a:bodyPr/>
          <a:lstStyle/>
          <a:p>
            <a:pPr algn="ctr"/>
            <a:r>
              <a:rPr lang="en-US">
                <a:solidFill>
                  <a:srgbClr val="000000"/>
                </a:solidFill>
                <a:latin typeface="Century Gothic" panose="020B0502020202020204" pitchFamily="34" charset="0"/>
              </a:rPr>
              <a:t>Monthly Payments </a:t>
            </a:r>
            <a:endParaRPr lang="en-US">
              <a:latin typeface="Century Gothic" panose="020B0502020202020204" pitchFamily="34" charset="0"/>
            </a:endParaRPr>
          </a:p>
        </p:txBody>
      </p:sp>
      <p:sp>
        <p:nvSpPr>
          <p:cNvPr id="3" name="TextBox 2">
            <a:extLst>
              <a:ext uri="{FF2B5EF4-FFF2-40B4-BE49-F238E27FC236}">
                <a16:creationId xmlns:a16="http://schemas.microsoft.com/office/drawing/2014/main" id="{AC35E19C-5742-4C13-9A59-0AC11C6FC87B}"/>
              </a:ext>
            </a:extLst>
          </p:cNvPr>
          <p:cNvSpPr txBox="1"/>
          <p:nvPr/>
        </p:nvSpPr>
        <p:spPr>
          <a:xfrm>
            <a:off x="929552" y="442198"/>
            <a:ext cx="6430801" cy="3416320"/>
          </a:xfrm>
          <a:prstGeom prst="rect">
            <a:avLst/>
          </a:prstGeom>
          <a:noFill/>
        </p:spPr>
        <p:txBody>
          <a:bodyPr wrap="square" lIns="91440" tIns="45720" rIns="91440" bIns="45720" rtlCol="0" anchor="t">
            <a:spAutoFit/>
          </a:bodyPr>
          <a:lstStyle/>
          <a:p>
            <a:pPr marL="0" marR="0" lvl="0" indent="0" algn="l" defTabSz="914400" rtl="0" eaLnBrk="1" fontAlgn="base" latinLnBrk="0" hangingPunct="1">
              <a:lnSpc>
                <a:spcPct val="100000"/>
              </a:lnSpc>
              <a:spcBef>
                <a:spcPts val="0"/>
              </a:spcBef>
              <a:spcAft>
                <a:spcPts val="0"/>
              </a:spcAft>
              <a:buClrTx/>
              <a:buSzTx/>
              <a:buFontTx/>
              <a:buNone/>
              <a:tabLst/>
              <a:defRPr/>
            </a:pPr>
            <a:endParaRPr lang="en-US">
              <a:solidFill>
                <a:srgbClr val="000000"/>
              </a:solidFill>
              <a:latin typeface="Franklin Gothic Book" panose="020B0503020102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a:latin typeface="Century Gothic"/>
              </a:rPr>
              <a:t>Before every deposit providers will receive an email entitled:</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a:latin typeface="Franklin Gothic Book" panose="020B0503020102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Franklin Gothic Book" panose="020B0503020102020204"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Calibri" panose="020F0502020204030204" pitchFamily="34" charset="0"/>
              <a:ea typeface="Calibri" panose="020F0502020204030204" pitchFamily="34" charset="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effectLst/>
                <a:uLnTx/>
                <a:uFillTx/>
                <a:latin typeface="Century Gothic"/>
                <a:ea typeface="Calibri"/>
              </a:rPr>
              <a:t>If you have any questions regarding your program’s monthly payments, please direct all email to Sidney Kostecki, Reimbursement Coordinator at </a:t>
            </a:r>
            <a:r>
              <a:rPr kumimoji="0" lang="en-US" sz="1800" b="1" i="0" u="none" strike="noStrike" kern="1200" cap="none" spc="0" normalizeH="0" baseline="0" noProof="0">
                <a:ln>
                  <a:noFill/>
                </a:ln>
                <a:effectLst/>
                <a:uLnTx/>
                <a:uFillTx/>
                <a:latin typeface="Century Gothic"/>
                <a:ea typeface="Calibri"/>
              </a:rPr>
              <a:t> </a:t>
            </a:r>
            <a:r>
              <a:rPr kumimoji="0" lang="en-US" sz="1800" b="1" i="0" u="sng" strike="noStrike" kern="1200" cap="none" spc="0" normalizeH="0" baseline="0" noProof="0">
                <a:ln>
                  <a:noFill/>
                </a:ln>
                <a:effectLst/>
                <a:uLnTx/>
                <a:uFillTx/>
                <a:latin typeface="Century Gothic"/>
                <a:ea typeface="Calibri"/>
                <a:hlinkClick r:id="rId2">
                  <a:extLst>
                    <a:ext uri="{A12FA001-AC4F-418D-AE19-62706E023703}">
                      <ahyp:hlinkClr xmlns:ahyp="http://schemas.microsoft.com/office/drawing/2018/hyperlinkcolor" val="tx"/>
                    </a:ext>
                  </a:extLst>
                </a:hlinkClick>
              </a:rPr>
              <a:t>Sidney.Kostecki@ecs4kids.org</a:t>
            </a:r>
            <a:r>
              <a:rPr kumimoji="0" lang="en-US" sz="1800" b="0" i="0" u="none" strike="noStrike" kern="1200" cap="none" spc="0" normalizeH="0" baseline="0" noProof="0">
                <a:ln>
                  <a:noFill/>
                </a:ln>
                <a:effectLst/>
                <a:uLnTx/>
                <a:uFillTx/>
                <a:latin typeface="Century Gothic"/>
                <a:ea typeface="Calibri"/>
              </a:rPr>
              <a:t>.</a:t>
            </a:r>
            <a:endParaRPr lang="en-US" sz="1800" b="0" i="0" u="none" strike="noStrike" kern="1200" cap="none" spc="0" normalizeH="0" baseline="0" noProof="0">
              <a:ln>
                <a:noFill/>
              </a:ln>
              <a:effectLst/>
              <a:uLnTx/>
              <a:uFillTx/>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entury Gothic" panose="020B0502020202020204" pitchFamily="34" charset="0"/>
            </a:endParaRP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Franklin Gothic Book"/>
              </a:rPr>
              <a:t>​</a:t>
            </a:r>
          </a:p>
        </p:txBody>
      </p:sp>
      <p:pic>
        <p:nvPicPr>
          <p:cNvPr id="10" name="Picture 9">
            <a:extLst>
              <a:ext uri="{FF2B5EF4-FFF2-40B4-BE49-F238E27FC236}">
                <a16:creationId xmlns:a16="http://schemas.microsoft.com/office/drawing/2014/main" id="{98145FAF-082B-8932-6972-01F02DC7E44C}"/>
              </a:ext>
            </a:extLst>
          </p:cNvPr>
          <p:cNvPicPr>
            <a:picLocks noChangeAspect="1"/>
          </p:cNvPicPr>
          <p:nvPr/>
        </p:nvPicPr>
        <p:blipFill>
          <a:blip r:embed="rId3"/>
          <a:stretch>
            <a:fillRect/>
          </a:stretch>
        </p:blipFill>
        <p:spPr>
          <a:xfrm>
            <a:off x="1400857" y="1550474"/>
            <a:ext cx="4267200" cy="333375"/>
          </a:xfrm>
          <a:prstGeom prst="rect">
            <a:avLst/>
          </a:prstGeom>
        </p:spPr>
      </p:pic>
      <p:pic>
        <p:nvPicPr>
          <p:cNvPr id="1026" name="Picture 2" descr="IT Tips: Email Etiquette on Subject Lines - The Elm">
            <a:extLst>
              <a:ext uri="{FF2B5EF4-FFF2-40B4-BE49-F238E27FC236}">
                <a16:creationId xmlns:a16="http://schemas.microsoft.com/office/drawing/2014/main" id="{42BC2A5D-278A-3791-A95A-23D34013C5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5359" y="1784276"/>
            <a:ext cx="2847975" cy="16097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B9526B5-7E6C-6816-2775-E8D006987746}"/>
              </a:ext>
            </a:extLst>
          </p:cNvPr>
          <p:cNvSpPr txBox="1"/>
          <p:nvPr/>
        </p:nvSpPr>
        <p:spPr>
          <a:xfrm>
            <a:off x="1018577" y="4091219"/>
            <a:ext cx="9592018"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latin typeface="Century Gothic"/>
              </a:rPr>
              <a:t>Please Note: </a:t>
            </a:r>
            <a:r>
              <a:rPr lang="en-US">
                <a:latin typeface="Century Gothic"/>
                <a:ea typeface="+mn-lt"/>
                <a:cs typeface="+mn-lt"/>
              </a:rPr>
              <a:t>We attempt to make your payment on the date assigned  of every month and your deposit will normally be made the same day. However, this is dependent on ECS receiving reimbursement from the ELC of North Florida and in turn the ELC of North Florida receiving funds from the Division of Early Learning. Reimbursement is for the previous month’s attendance. If the date falls on a Saturday, Sunday, or Holiday your payment will be deposited on the preceding business day. </a:t>
            </a:r>
            <a:endParaRPr lang="en-US">
              <a:latin typeface="Century Gothic"/>
            </a:endParaRPr>
          </a:p>
        </p:txBody>
      </p:sp>
      <p:pic>
        <p:nvPicPr>
          <p:cNvPr id="6" name="Picture 5" descr="A colorful bird with wings&#10;&#10;AI-generated content may be incorrect.">
            <a:extLst>
              <a:ext uri="{FF2B5EF4-FFF2-40B4-BE49-F238E27FC236}">
                <a16:creationId xmlns:a16="http://schemas.microsoft.com/office/drawing/2014/main" id="{DE56042D-2911-95F9-E311-C74083C7B6E3}"/>
              </a:ext>
            </a:extLst>
          </p:cNvPr>
          <p:cNvPicPr>
            <a:picLocks noChangeAspect="1"/>
          </p:cNvPicPr>
          <p:nvPr/>
        </p:nvPicPr>
        <p:blipFill>
          <a:blip r:embed="rId5"/>
          <a:stretch>
            <a:fillRect/>
          </a:stretch>
        </p:blipFill>
        <p:spPr>
          <a:xfrm>
            <a:off x="10855435" y="5738327"/>
            <a:ext cx="1333500" cy="1123950"/>
          </a:xfrm>
          <a:prstGeom prst="rect">
            <a:avLst/>
          </a:prstGeom>
        </p:spPr>
      </p:pic>
    </p:spTree>
    <p:extLst>
      <p:ext uri="{BB962C8B-B14F-4D97-AF65-F5344CB8AC3E}">
        <p14:creationId xmlns:p14="http://schemas.microsoft.com/office/powerpoint/2010/main" val="2765797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B40CA-82EB-46AC-9237-E5B8E2EA05CE}"/>
              </a:ext>
            </a:extLst>
          </p:cNvPr>
          <p:cNvSpPr>
            <a:spLocks noGrp="1"/>
          </p:cNvSpPr>
          <p:nvPr>
            <p:ph type="title"/>
          </p:nvPr>
        </p:nvSpPr>
        <p:spPr>
          <a:xfrm>
            <a:off x="1602134" y="571417"/>
            <a:ext cx="9601200" cy="1485900"/>
          </a:xfrm>
        </p:spPr>
        <p:txBody>
          <a:bodyPr/>
          <a:lstStyle/>
          <a:p>
            <a:pPr algn="ctr"/>
            <a:r>
              <a:rPr lang="en-US">
                <a:solidFill>
                  <a:srgbClr val="000000"/>
                </a:solidFill>
                <a:latin typeface="Franklin Gothic Book" panose="020B0503020102020204" pitchFamily="34" charset="0"/>
              </a:rPr>
              <a:t>School Year Parent Fees</a:t>
            </a:r>
            <a:endParaRPr lang="en-US"/>
          </a:p>
        </p:txBody>
      </p:sp>
      <p:sp>
        <p:nvSpPr>
          <p:cNvPr id="3" name="TextBox 2">
            <a:extLst>
              <a:ext uri="{FF2B5EF4-FFF2-40B4-BE49-F238E27FC236}">
                <a16:creationId xmlns:a16="http://schemas.microsoft.com/office/drawing/2014/main" id="{AC35E19C-5742-4C13-9A59-0AC11C6FC87B}"/>
              </a:ext>
            </a:extLst>
          </p:cNvPr>
          <p:cNvSpPr txBox="1"/>
          <p:nvPr/>
        </p:nvSpPr>
        <p:spPr>
          <a:xfrm>
            <a:off x="987590" y="1216815"/>
            <a:ext cx="6370557" cy="5632311"/>
          </a:xfrm>
          <a:prstGeom prst="rect">
            <a:avLst/>
          </a:prstGeom>
          <a:noFill/>
        </p:spPr>
        <p:txBody>
          <a:bodyPr wrap="square" lIns="91440" tIns="45720" rIns="91440" bIns="45720" rtlCol="0" anchor="t">
            <a:spAutoFit/>
          </a:bodyPr>
          <a:lstStyle/>
          <a:p>
            <a:pPr fontAlgn="base"/>
            <a:r>
              <a:rPr lang="en-US">
                <a:solidFill>
                  <a:srgbClr val="333333"/>
                </a:solidFill>
                <a:latin typeface="+mj-lt"/>
              </a:rPr>
              <a:t>School Age Parent Fee will change from Full time to Part time  for all counties at the start of the school year </a:t>
            </a:r>
            <a:endParaRPr lang="en-US" sz="2000" b="1">
              <a:solidFill>
                <a:srgbClr val="333333"/>
              </a:solidFill>
              <a:effectLst/>
              <a:latin typeface="+mj-lt"/>
              <a:ea typeface="Calibri" panose="020F0502020204030204" pitchFamily="34" charset="0"/>
            </a:endParaRPr>
          </a:p>
          <a:p>
            <a:pPr>
              <a:tabLst>
                <a:tab pos="457200" algn="l"/>
              </a:tabLst>
            </a:pPr>
            <a:endParaRPr lang="en-US">
              <a:solidFill>
                <a:srgbClr val="333333"/>
              </a:solidFill>
              <a:latin typeface="Franklin Gothic Book"/>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r>
              <a:rPr lang="en-US" sz="1800" b="1">
                <a:effectLst/>
                <a:latin typeface="Calibri"/>
                <a:ea typeface="Calibri"/>
                <a:cs typeface="Calibri"/>
              </a:rPr>
              <a:t>Baker</a:t>
            </a:r>
            <a:r>
              <a:rPr lang="en-US" b="1">
                <a:latin typeface="Calibri"/>
                <a:ea typeface="Calibri"/>
                <a:cs typeface="Calibri"/>
              </a:rPr>
              <a:t> - School starts August 11, 2025</a:t>
            </a:r>
            <a:endParaRPr lang="en-US" sz="1800" b="1">
              <a:effectLst/>
              <a:latin typeface="Calibri"/>
              <a:ea typeface="Calibri"/>
              <a:cs typeface="Calibri"/>
            </a:endParaRPr>
          </a:p>
          <a:p>
            <a:pPr marL="342900" indent="-342900">
              <a:buSzPts val="1000"/>
              <a:buFont typeface="Symbol" panose="05050102010706020507" pitchFamily="18" charset="2"/>
              <a:buChar char=""/>
              <a:tabLst>
                <a:tab pos="457200" algn="l"/>
              </a:tabLst>
            </a:pPr>
            <a:endParaRPr lang="en-US" b="1">
              <a:latin typeface="Calibri"/>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r>
              <a:rPr lang="en-US" sz="1800" b="1">
                <a:effectLst/>
                <a:latin typeface="Calibri"/>
                <a:ea typeface="Calibri"/>
                <a:cs typeface="Calibri"/>
              </a:rPr>
              <a:t>Bradford</a:t>
            </a:r>
            <a:r>
              <a:rPr lang="en-US" b="1">
                <a:latin typeface="Calibri"/>
                <a:ea typeface="Calibri"/>
                <a:cs typeface="Calibri"/>
              </a:rPr>
              <a:t> - School starts August 12, 2025</a:t>
            </a:r>
            <a:endParaRPr lang="en-US" sz="1800" b="1">
              <a:effectLst/>
              <a:latin typeface="Calibri"/>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endParaRPr lang="en-US" b="1">
              <a:latin typeface="Calibri"/>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r>
              <a:rPr lang="en-US" sz="1800" b="1">
                <a:effectLst/>
                <a:latin typeface="Calibri"/>
                <a:ea typeface="Calibri"/>
                <a:cs typeface="Calibri"/>
              </a:rPr>
              <a:t>Clay</a:t>
            </a:r>
            <a:r>
              <a:rPr lang="en-US" b="1">
                <a:latin typeface="Calibri"/>
                <a:ea typeface="Calibri"/>
                <a:cs typeface="Calibri"/>
              </a:rPr>
              <a:t> - School starts August 11, 2025</a:t>
            </a:r>
            <a:endParaRPr lang="en-US" sz="1800" b="1">
              <a:effectLst/>
              <a:latin typeface="Calibri"/>
              <a:ea typeface="Calibri"/>
              <a:cs typeface="Calibri"/>
            </a:endParaRPr>
          </a:p>
          <a:p>
            <a:pPr marL="342900" indent="-342900">
              <a:buSzPts val="1000"/>
              <a:buFont typeface="Symbol" panose="05050102010706020507" pitchFamily="18" charset="2"/>
              <a:buChar char=""/>
              <a:tabLst>
                <a:tab pos="457200" algn="l"/>
              </a:tabLst>
            </a:pPr>
            <a:endParaRPr lang="en-US" b="1">
              <a:latin typeface="Calibri"/>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r>
              <a:rPr lang="en-US" sz="1800" b="1">
                <a:effectLst/>
                <a:latin typeface="Calibri"/>
                <a:ea typeface="Calibri"/>
                <a:cs typeface="Calibri"/>
              </a:rPr>
              <a:t>Nassau</a:t>
            </a:r>
            <a:r>
              <a:rPr lang="en-US" b="1">
                <a:latin typeface="Calibri"/>
                <a:ea typeface="Calibri"/>
                <a:cs typeface="Calibri"/>
              </a:rPr>
              <a:t> - School starts August 11, 2025</a:t>
            </a:r>
            <a:endParaRPr lang="en-US" sz="1800" b="1">
              <a:effectLst/>
              <a:latin typeface="Calibri"/>
              <a:ea typeface="Calibri"/>
              <a:cs typeface="Calibri"/>
            </a:endParaRPr>
          </a:p>
          <a:p>
            <a:pPr marL="342900" indent="-342900">
              <a:buSzPts val="1000"/>
              <a:buFont typeface="Symbol" panose="05050102010706020507" pitchFamily="18" charset="2"/>
              <a:buChar char=""/>
              <a:tabLst>
                <a:tab pos="457200" algn="l"/>
              </a:tabLst>
            </a:pPr>
            <a:endParaRPr lang="en-US" b="1">
              <a:latin typeface="Calibri"/>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r>
              <a:rPr lang="en-US" sz="1800" b="1">
                <a:effectLst/>
                <a:latin typeface="Calibri"/>
                <a:ea typeface="Calibri"/>
                <a:cs typeface="Calibri"/>
              </a:rPr>
              <a:t>Putnam</a:t>
            </a:r>
            <a:r>
              <a:rPr lang="en-US" b="1">
                <a:latin typeface="Calibri"/>
                <a:ea typeface="Calibri"/>
                <a:cs typeface="Calibri"/>
              </a:rPr>
              <a:t> - School starts August 11, 2025</a:t>
            </a:r>
            <a:endParaRPr lang="en-US" sz="1800" b="1">
              <a:effectLst/>
              <a:latin typeface="Calibri"/>
              <a:ea typeface="Calibri"/>
              <a:cs typeface="Calibri"/>
            </a:endParaRPr>
          </a:p>
          <a:p>
            <a:pPr marL="342900" indent="-342900">
              <a:buSzPts val="1000"/>
              <a:buFont typeface="Symbol" panose="05050102010706020507" pitchFamily="18" charset="2"/>
              <a:buChar char=""/>
              <a:tabLst>
                <a:tab pos="457200" algn="l"/>
              </a:tabLst>
            </a:pPr>
            <a:endParaRPr lang="en-US" b="1">
              <a:latin typeface="Calibri"/>
              <a:ea typeface="Calibri" panose="020F0502020204030204" pitchFamily="34" charset="0"/>
              <a:cs typeface="Calibri"/>
            </a:endParaRPr>
          </a:p>
          <a:p>
            <a:pPr marL="342900" indent="-342900">
              <a:buSzPts val="1000"/>
              <a:buFont typeface="Symbol" panose="05050102010706020507" pitchFamily="18" charset="2"/>
              <a:buChar char=""/>
              <a:tabLst>
                <a:tab pos="457200" algn="l"/>
              </a:tabLst>
            </a:pPr>
            <a:r>
              <a:rPr lang="en-US" sz="1800" b="1">
                <a:effectLst/>
                <a:latin typeface="Calibri"/>
                <a:ea typeface="Calibri"/>
                <a:cs typeface="Calibri"/>
              </a:rPr>
              <a:t>St. </a:t>
            </a:r>
            <a:r>
              <a:rPr lang="en-US" b="1">
                <a:latin typeface="Calibri"/>
                <a:ea typeface="Calibri"/>
                <a:cs typeface="Calibri"/>
              </a:rPr>
              <a:t>Johns - School starts August 11, 2025</a:t>
            </a:r>
            <a:endParaRPr lang="en-US" sz="1800" b="1">
              <a:effectLst/>
              <a:latin typeface="Calibri"/>
              <a:ea typeface="Calibri"/>
              <a:cs typeface="Calibri"/>
            </a:endParaRPr>
          </a:p>
          <a:p>
            <a:pPr marL="342900" marR="0" lvl="0" indent="-342900">
              <a:buSzPts val="1000"/>
              <a:buFont typeface="Symbol" panose="05050102010706020507" pitchFamily="18" charset="2"/>
              <a:buChar char=""/>
              <a:tabLst>
                <a:tab pos="457200" algn="l"/>
              </a:tabLst>
            </a:pPr>
            <a:endParaRPr lang="en-US" b="1">
              <a:latin typeface="Calibri" panose="020F0502020204030204" pitchFamily="34" charset="0"/>
            </a:endParaRPr>
          </a:p>
          <a:p>
            <a:pPr>
              <a:buSzPts val="1000"/>
              <a:tabLst>
                <a:tab pos="457200" algn="l"/>
              </a:tabLst>
            </a:pPr>
            <a:r>
              <a:rPr lang="en-US"/>
              <a:t>Children that turn Five Years Old on or before September 1st and that are beginning Kindergarten will be updated to School Age children and have their schedules/parent fees updated to reflect the change for the 25-26 program year.</a:t>
            </a:r>
            <a:endParaRPr lang="en-US" b="1"/>
          </a:p>
        </p:txBody>
      </p:sp>
      <p:pic>
        <p:nvPicPr>
          <p:cNvPr id="4" name="Picture 3" descr="school background with school supplies">
            <a:extLst>
              <a:ext uri="{FF2B5EF4-FFF2-40B4-BE49-F238E27FC236}">
                <a16:creationId xmlns:a16="http://schemas.microsoft.com/office/drawing/2014/main" id="{23DDE11F-77D7-AC77-43E9-64FB94F442F8}"/>
              </a:ext>
            </a:extLst>
          </p:cNvPr>
          <p:cNvPicPr>
            <a:picLocks noChangeAspect="1"/>
          </p:cNvPicPr>
          <p:nvPr/>
        </p:nvPicPr>
        <p:blipFill>
          <a:blip r:embed="rId2"/>
          <a:stretch>
            <a:fillRect/>
          </a:stretch>
        </p:blipFill>
        <p:spPr>
          <a:xfrm>
            <a:off x="7622645" y="1592263"/>
            <a:ext cx="4304241" cy="2869141"/>
          </a:xfrm>
          <a:prstGeom prst="rect">
            <a:avLst/>
          </a:prstGeom>
        </p:spPr>
      </p:pic>
      <p:pic>
        <p:nvPicPr>
          <p:cNvPr id="6" name="Picture 5" descr="A colorful bird with wings&#10;&#10;AI-generated content may be incorrect.">
            <a:extLst>
              <a:ext uri="{FF2B5EF4-FFF2-40B4-BE49-F238E27FC236}">
                <a16:creationId xmlns:a16="http://schemas.microsoft.com/office/drawing/2014/main" id="{C89C669E-AB89-43DB-7B56-DEED435A27E6}"/>
              </a:ext>
            </a:extLst>
          </p:cNvPr>
          <p:cNvPicPr>
            <a:picLocks noChangeAspect="1"/>
          </p:cNvPicPr>
          <p:nvPr/>
        </p:nvPicPr>
        <p:blipFill>
          <a:blip r:embed="rId3"/>
          <a:stretch>
            <a:fillRect/>
          </a:stretch>
        </p:blipFill>
        <p:spPr>
          <a:xfrm>
            <a:off x="10690182" y="5591436"/>
            <a:ext cx="1333500" cy="1123950"/>
          </a:xfrm>
          <a:prstGeom prst="rect">
            <a:avLst/>
          </a:prstGeom>
        </p:spPr>
      </p:pic>
    </p:spTree>
    <p:extLst>
      <p:ext uri="{BB962C8B-B14F-4D97-AF65-F5344CB8AC3E}">
        <p14:creationId xmlns:p14="http://schemas.microsoft.com/office/powerpoint/2010/main" val="1301427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B40CA-82EB-46AC-9237-E5B8E2EA05CE}"/>
              </a:ext>
            </a:extLst>
          </p:cNvPr>
          <p:cNvSpPr>
            <a:spLocks noGrp="1"/>
          </p:cNvSpPr>
          <p:nvPr>
            <p:ph type="title"/>
          </p:nvPr>
        </p:nvSpPr>
        <p:spPr>
          <a:xfrm>
            <a:off x="1763565" y="180579"/>
            <a:ext cx="8926782" cy="566153"/>
          </a:xfrm>
        </p:spPr>
        <p:txBody>
          <a:bodyPr>
            <a:noAutofit/>
          </a:bodyPr>
          <a:lstStyle/>
          <a:p>
            <a:pPr algn="ctr"/>
            <a:r>
              <a:rPr lang="en-US" sz="3600">
                <a:solidFill>
                  <a:srgbClr val="000000"/>
                </a:solidFill>
                <a:latin typeface="Franklin Gothic Book" panose="020B0503020102020204" pitchFamily="34" charset="0"/>
              </a:rPr>
              <a:t>SR Provider’s Private Pay Rates</a:t>
            </a:r>
            <a:endParaRPr lang="en-US" sz="3600"/>
          </a:p>
        </p:txBody>
      </p:sp>
      <p:sp>
        <p:nvSpPr>
          <p:cNvPr id="4" name="TextBox 3">
            <a:extLst>
              <a:ext uri="{FF2B5EF4-FFF2-40B4-BE49-F238E27FC236}">
                <a16:creationId xmlns:a16="http://schemas.microsoft.com/office/drawing/2014/main" id="{D7F8E078-84E7-6800-8F4C-455C4A76B49C}"/>
              </a:ext>
            </a:extLst>
          </p:cNvPr>
          <p:cNvSpPr txBox="1"/>
          <p:nvPr/>
        </p:nvSpPr>
        <p:spPr>
          <a:xfrm>
            <a:off x="959428" y="1026000"/>
            <a:ext cx="10535055" cy="646331"/>
          </a:xfrm>
          <a:prstGeom prst="rect">
            <a:avLst/>
          </a:prstGeom>
          <a:noFill/>
        </p:spPr>
        <p:txBody>
          <a:bodyPr wrap="square" lIns="91440" tIns="45720" rIns="91440" bIns="45720" rtlCol="0" anchor="t">
            <a:spAutoFit/>
          </a:bodyPr>
          <a:lstStyle/>
          <a:p>
            <a:r>
              <a:rPr lang="en-US"/>
              <a:t>We encourage providers to enter in Full–Time and Part-Time Provider Rates  for all care levels if they have not done so already. This can be done by submitting a contract amendment. </a:t>
            </a:r>
          </a:p>
        </p:txBody>
      </p:sp>
      <p:pic>
        <p:nvPicPr>
          <p:cNvPr id="8" name="Picture 7">
            <a:extLst>
              <a:ext uri="{FF2B5EF4-FFF2-40B4-BE49-F238E27FC236}">
                <a16:creationId xmlns:a16="http://schemas.microsoft.com/office/drawing/2014/main" id="{45C0C95A-0D4E-49C6-35F3-E845E62EE3BA}"/>
              </a:ext>
            </a:extLst>
          </p:cNvPr>
          <p:cNvPicPr>
            <a:picLocks noChangeAspect="1"/>
          </p:cNvPicPr>
          <p:nvPr/>
        </p:nvPicPr>
        <p:blipFill>
          <a:blip r:embed="rId2"/>
          <a:stretch>
            <a:fillRect/>
          </a:stretch>
        </p:blipFill>
        <p:spPr>
          <a:xfrm>
            <a:off x="857759" y="1842860"/>
            <a:ext cx="2189094" cy="4553650"/>
          </a:xfrm>
          <a:prstGeom prst="rect">
            <a:avLst/>
          </a:prstGeom>
        </p:spPr>
      </p:pic>
      <p:pic>
        <p:nvPicPr>
          <p:cNvPr id="15" name="Picture 14">
            <a:extLst>
              <a:ext uri="{FF2B5EF4-FFF2-40B4-BE49-F238E27FC236}">
                <a16:creationId xmlns:a16="http://schemas.microsoft.com/office/drawing/2014/main" id="{42090CB1-F34A-16E8-38A4-E4571C046C71}"/>
              </a:ext>
            </a:extLst>
          </p:cNvPr>
          <p:cNvPicPr>
            <a:picLocks noChangeAspect="1"/>
          </p:cNvPicPr>
          <p:nvPr/>
        </p:nvPicPr>
        <p:blipFill>
          <a:blip r:embed="rId3"/>
          <a:stretch>
            <a:fillRect/>
          </a:stretch>
        </p:blipFill>
        <p:spPr>
          <a:xfrm>
            <a:off x="3052747" y="1842860"/>
            <a:ext cx="2189095" cy="4713682"/>
          </a:xfrm>
          <a:prstGeom prst="rect">
            <a:avLst/>
          </a:prstGeom>
        </p:spPr>
      </p:pic>
      <p:sp>
        <p:nvSpPr>
          <p:cNvPr id="3" name="TextBox 2">
            <a:extLst>
              <a:ext uri="{FF2B5EF4-FFF2-40B4-BE49-F238E27FC236}">
                <a16:creationId xmlns:a16="http://schemas.microsoft.com/office/drawing/2014/main" id="{30B50F10-D32F-1F5A-45C2-A32286335D22}"/>
              </a:ext>
            </a:extLst>
          </p:cNvPr>
          <p:cNvSpPr txBox="1"/>
          <p:nvPr/>
        </p:nvSpPr>
        <p:spPr>
          <a:xfrm>
            <a:off x="5835267" y="1676402"/>
            <a:ext cx="6360403"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Font typeface=""/>
              <a:buChar char="•"/>
            </a:pPr>
            <a:r>
              <a:rPr lang="en-US"/>
              <a:t>  Payment delays due to </a:t>
            </a:r>
            <a:r>
              <a:rPr lang="en-US" b="1"/>
              <a:t>missing rates</a:t>
            </a:r>
            <a:r>
              <a:rPr lang="en-US"/>
              <a:t> for specific care levels or units (e.g., Full-Time, Part-Time).</a:t>
            </a:r>
          </a:p>
          <a:p>
            <a:pPr>
              <a:buFont typeface=""/>
              <a:buChar char="•"/>
            </a:pPr>
            <a:endParaRPr lang="en-US"/>
          </a:p>
          <a:p>
            <a:pPr>
              <a:buFont typeface=""/>
              <a:buChar char="•"/>
            </a:pPr>
            <a:r>
              <a:rPr lang="en-US"/>
              <a:t>Children may be enrolled later or age into new care levels, and </a:t>
            </a:r>
            <a:r>
              <a:rPr lang="en-US" b="1"/>
              <a:t>missing rates will delay roster processing and payments</a:t>
            </a:r>
            <a:r>
              <a:rPr lang="en-US"/>
              <a:t>.</a:t>
            </a:r>
          </a:p>
        </p:txBody>
      </p:sp>
      <p:sp>
        <p:nvSpPr>
          <p:cNvPr id="5" name="TextBox 4">
            <a:extLst>
              <a:ext uri="{FF2B5EF4-FFF2-40B4-BE49-F238E27FC236}">
                <a16:creationId xmlns:a16="http://schemas.microsoft.com/office/drawing/2014/main" id="{B00CF94C-B0A1-87E5-C707-CA3F3D842C38}"/>
              </a:ext>
            </a:extLst>
          </p:cNvPr>
          <p:cNvSpPr txBox="1"/>
          <p:nvPr/>
        </p:nvSpPr>
        <p:spPr>
          <a:xfrm>
            <a:off x="5835267" y="3806328"/>
            <a:ext cx="6140066"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cs typeface="Segoe UI"/>
              </a:rPr>
              <a:t>If you have a child enrolled who qualifies for full-time or part- time, but your program does not have rates listed in your contract the reimbursement staff will reject the child’s attendance and request that you reach out to the Contracts Team to update your rates.</a:t>
            </a:r>
            <a:r>
              <a:rPr lang="en-US"/>
              <a:t>​</a:t>
            </a:r>
          </a:p>
        </p:txBody>
      </p:sp>
      <p:pic>
        <p:nvPicPr>
          <p:cNvPr id="7" name="Picture 6" descr="A colorful bird with wings&#10;&#10;AI-generated content may be incorrect.">
            <a:extLst>
              <a:ext uri="{FF2B5EF4-FFF2-40B4-BE49-F238E27FC236}">
                <a16:creationId xmlns:a16="http://schemas.microsoft.com/office/drawing/2014/main" id="{A69CDA9E-5B35-BBEB-F946-03A294AE4251}"/>
              </a:ext>
            </a:extLst>
          </p:cNvPr>
          <p:cNvPicPr>
            <a:picLocks noChangeAspect="1"/>
          </p:cNvPicPr>
          <p:nvPr/>
        </p:nvPicPr>
        <p:blipFill>
          <a:blip r:embed="rId4"/>
          <a:stretch>
            <a:fillRect/>
          </a:stretch>
        </p:blipFill>
        <p:spPr>
          <a:xfrm>
            <a:off x="10690182" y="5591436"/>
            <a:ext cx="1333500" cy="1123950"/>
          </a:xfrm>
          <a:prstGeom prst="rect">
            <a:avLst/>
          </a:prstGeom>
        </p:spPr>
      </p:pic>
    </p:spTree>
    <p:extLst>
      <p:ext uri="{BB962C8B-B14F-4D97-AF65-F5344CB8AC3E}">
        <p14:creationId xmlns:p14="http://schemas.microsoft.com/office/powerpoint/2010/main" val="24611202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B40CA-82EB-46AC-9237-E5B8E2EA05CE}"/>
              </a:ext>
            </a:extLst>
          </p:cNvPr>
          <p:cNvSpPr>
            <a:spLocks noGrp="1"/>
          </p:cNvSpPr>
          <p:nvPr>
            <p:ph type="title"/>
          </p:nvPr>
        </p:nvSpPr>
        <p:spPr>
          <a:xfrm>
            <a:off x="1102073" y="4499"/>
            <a:ext cx="9601200" cy="659636"/>
          </a:xfrm>
        </p:spPr>
        <p:txBody>
          <a:bodyPr>
            <a:normAutofit/>
          </a:bodyPr>
          <a:lstStyle/>
          <a:p>
            <a:pPr algn="ctr"/>
            <a:r>
              <a:rPr lang="en-US" sz="2800" b="1">
                <a:latin typeface="Century Gothic"/>
              </a:rPr>
              <a:t>2025-2026 VPK </a:t>
            </a:r>
            <a:r>
              <a:rPr lang="en-US" sz="2800" b="1">
                <a:ea typeface="+mj-lt"/>
                <a:cs typeface="+mj-lt"/>
              </a:rPr>
              <a:t>Allocations</a:t>
            </a:r>
            <a:r>
              <a:rPr lang="en-US" sz="2800" b="1">
                <a:latin typeface="Century Gothic"/>
              </a:rPr>
              <a:t> </a:t>
            </a:r>
            <a:endParaRPr lang="en-US" sz="2800" b="1">
              <a:latin typeface="Century Gothic" panose="020B0502020202020204" pitchFamily="34" charset="0"/>
            </a:endParaRPr>
          </a:p>
        </p:txBody>
      </p:sp>
      <p:sp>
        <p:nvSpPr>
          <p:cNvPr id="11" name="TextBox 10">
            <a:extLst>
              <a:ext uri="{FF2B5EF4-FFF2-40B4-BE49-F238E27FC236}">
                <a16:creationId xmlns:a16="http://schemas.microsoft.com/office/drawing/2014/main" id="{36DE5A6D-C8BD-F0A5-B535-62B07DE0B7D2}"/>
              </a:ext>
            </a:extLst>
          </p:cNvPr>
          <p:cNvSpPr txBox="1"/>
          <p:nvPr/>
        </p:nvSpPr>
        <p:spPr>
          <a:xfrm>
            <a:off x="2379406" y="896038"/>
            <a:ext cx="7107951" cy="1138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latin typeface="Century Gothic"/>
              </a:rPr>
              <a:t>                    2025-2026 School Year Allocations (Effective 7/1/2025)</a:t>
            </a:r>
          </a:p>
          <a:p>
            <a:pPr marL="914400" indent="457200"/>
            <a:endParaRPr lang="en-US">
              <a:latin typeface="Century Gothic"/>
            </a:endParaRPr>
          </a:p>
          <a:p>
            <a:pPr algn="ctr"/>
            <a:endParaRPr lang="en-US"/>
          </a:p>
          <a:p>
            <a:endParaRPr lang="en-US">
              <a:latin typeface="Century Gothic"/>
            </a:endParaRPr>
          </a:p>
        </p:txBody>
      </p:sp>
      <p:graphicFrame>
        <p:nvGraphicFramePr>
          <p:cNvPr id="13" name="Table 12">
            <a:extLst>
              <a:ext uri="{FF2B5EF4-FFF2-40B4-BE49-F238E27FC236}">
                <a16:creationId xmlns:a16="http://schemas.microsoft.com/office/drawing/2014/main" id="{D58DE91E-4E8A-3415-2FFD-30D7B47375A2}"/>
              </a:ext>
            </a:extLst>
          </p:cNvPr>
          <p:cNvGraphicFramePr>
            <a:graphicFrameLocks noGrp="1"/>
          </p:cNvGraphicFramePr>
          <p:nvPr>
            <p:extLst>
              <p:ext uri="{D42A27DB-BD31-4B8C-83A1-F6EECF244321}">
                <p14:modId xmlns:p14="http://schemas.microsoft.com/office/powerpoint/2010/main" val="458409243"/>
              </p:ext>
            </p:extLst>
          </p:nvPr>
        </p:nvGraphicFramePr>
        <p:xfrm>
          <a:off x="2882857" y="4477599"/>
          <a:ext cx="5469980" cy="2327910"/>
        </p:xfrm>
        <a:graphic>
          <a:graphicData uri="http://schemas.openxmlformats.org/drawingml/2006/table">
            <a:tbl>
              <a:tblPr firstRow="1" firstCol="1" bandRow="1">
                <a:tableStyleId>{5C22544A-7EE6-4342-B048-85BDC9FD1C3A}</a:tableStyleId>
              </a:tblPr>
              <a:tblGrid>
                <a:gridCol w="1568552">
                  <a:extLst>
                    <a:ext uri="{9D8B030D-6E8A-4147-A177-3AD203B41FA5}">
                      <a16:colId xmlns:a16="http://schemas.microsoft.com/office/drawing/2014/main" val="3807180308"/>
                    </a:ext>
                  </a:extLst>
                </a:gridCol>
                <a:gridCol w="1573546">
                  <a:extLst>
                    <a:ext uri="{9D8B030D-6E8A-4147-A177-3AD203B41FA5}">
                      <a16:colId xmlns:a16="http://schemas.microsoft.com/office/drawing/2014/main" val="3039463107"/>
                    </a:ext>
                  </a:extLst>
                </a:gridCol>
                <a:gridCol w="1292556">
                  <a:extLst>
                    <a:ext uri="{9D8B030D-6E8A-4147-A177-3AD203B41FA5}">
                      <a16:colId xmlns:a16="http://schemas.microsoft.com/office/drawing/2014/main" val="1918422488"/>
                    </a:ext>
                  </a:extLst>
                </a:gridCol>
                <a:gridCol w="1035326">
                  <a:extLst>
                    <a:ext uri="{9D8B030D-6E8A-4147-A177-3AD203B41FA5}">
                      <a16:colId xmlns:a16="http://schemas.microsoft.com/office/drawing/2014/main" val="1219060908"/>
                    </a:ext>
                  </a:extLst>
                </a:gridCol>
              </a:tblGrid>
              <a:tr h="409155">
                <a:tc>
                  <a:txBody>
                    <a:bodyPr/>
                    <a:lstStyle/>
                    <a:p>
                      <a:pPr algn="ctr" fontAlgn="base">
                        <a:buNone/>
                      </a:pPr>
                      <a:r>
                        <a:rPr lang="en-US" b="1">
                          <a:solidFill>
                            <a:srgbClr val="000000"/>
                          </a:solidFill>
                          <a:effectLst/>
                          <a:latin typeface="Century Gothic" panose="020B0502020202020204" pitchFamily="34" charset="0"/>
                        </a:rPr>
                        <a:t>County Name</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b="1">
                          <a:solidFill>
                            <a:srgbClr val="000000"/>
                          </a:solidFill>
                          <a:effectLst/>
                          <a:latin typeface="Century Gothic" panose="020B0502020202020204" pitchFamily="34" charset="0"/>
                        </a:rPr>
                        <a:t>Rate based on FTE</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b="1">
                          <a:solidFill>
                            <a:srgbClr val="000000"/>
                          </a:solidFill>
                          <a:effectLst/>
                          <a:latin typeface="Century Gothic" panose="020B0502020202020204" pitchFamily="34" charset="0"/>
                        </a:rPr>
                        <a:t>Program Hours</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b="1">
                          <a:solidFill>
                            <a:srgbClr val="000000"/>
                          </a:solidFill>
                          <a:effectLst/>
                          <a:latin typeface="Century Gothic" panose="020B0502020202020204" pitchFamily="34" charset="0"/>
                        </a:rPr>
                        <a:t>Hourly Rate</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6513269"/>
                  </a:ext>
                </a:extLst>
              </a:tr>
              <a:tr h="209567">
                <a:tc>
                  <a:txBody>
                    <a:bodyPr/>
                    <a:lstStyle/>
                    <a:p>
                      <a:pPr algn="ctr" fontAlgn="base">
                        <a:buNone/>
                      </a:pPr>
                      <a:r>
                        <a:rPr lang="en-US">
                          <a:solidFill>
                            <a:srgbClr val="000000"/>
                          </a:solidFill>
                          <a:effectLst/>
                          <a:latin typeface="Century Gothic" panose="020B0502020202020204" pitchFamily="34" charset="0"/>
                        </a:rPr>
                        <a:t>Baker</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$2,439.00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$8.13</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66373498"/>
                  </a:ext>
                </a:extLst>
              </a:tr>
              <a:tr h="209567">
                <a:tc>
                  <a:txBody>
                    <a:bodyPr/>
                    <a:lstStyle/>
                    <a:p>
                      <a:pPr algn="ctr" fontAlgn="base">
                        <a:buNone/>
                      </a:pPr>
                      <a:r>
                        <a:rPr lang="en-US">
                          <a:solidFill>
                            <a:srgbClr val="000000"/>
                          </a:solidFill>
                          <a:effectLst/>
                          <a:latin typeface="Century Gothic" panose="020B0502020202020204" pitchFamily="34" charset="0"/>
                        </a:rPr>
                        <a:t>Bradford</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$2,433.00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$8.11</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45949796"/>
                  </a:ext>
                </a:extLst>
              </a:tr>
              <a:tr h="209567">
                <a:tc>
                  <a:txBody>
                    <a:bodyPr/>
                    <a:lstStyle/>
                    <a:p>
                      <a:pPr algn="ctr" fontAlgn="base">
                        <a:buNone/>
                      </a:pPr>
                      <a:r>
                        <a:rPr lang="en-US">
                          <a:solidFill>
                            <a:srgbClr val="000000"/>
                          </a:solidFill>
                          <a:effectLst/>
                          <a:latin typeface="Century Gothic" panose="020B0502020202020204" pitchFamily="34" charset="0"/>
                        </a:rPr>
                        <a:t>Clay</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$2,514.00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$8.38</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19840292"/>
                  </a:ext>
                </a:extLst>
              </a:tr>
              <a:tr h="209567">
                <a:tc>
                  <a:txBody>
                    <a:bodyPr/>
                    <a:lstStyle/>
                    <a:p>
                      <a:pPr algn="ctr" fontAlgn="base">
                        <a:buNone/>
                      </a:pPr>
                      <a:r>
                        <a:rPr lang="en-US">
                          <a:solidFill>
                            <a:srgbClr val="000000"/>
                          </a:solidFill>
                          <a:effectLst/>
                          <a:latin typeface="Century Gothic" panose="020B0502020202020204" pitchFamily="34" charset="0"/>
                        </a:rPr>
                        <a:t>Nassau</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$2,556.00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$8.52</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2680495"/>
                  </a:ext>
                </a:extLst>
              </a:tr>
              <a:tr h="209567">
                <a:tc>
                  <a:txBody>
                    <a:bodyPr/>
                    <a:lstStyle/>
                    <a:p>
                      <a:pPr algn="ctr" fontAlgn="base">
                        <a:buNone/>
                      </a:pPr>
                      <a:r>
                        <a:rPr lang="en-US">
                          <a:solidFill>
                            <a:srgbClr val="000000"/>
                          </a:solidFill>
                          <a:effectLst/>
                          <a:latin typeface="Century Gothic" panose="020B0502020202020204" pitchFamily="34" charset="0"/>
                        </a:rPr>
                        <a:t>Putnam</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a:t>
                      </a:r>
                      <a:r>
                        <a:rPr lang="en-US">
                          <a:effectLst/>
                          <a:latin typeface="Century Gothic" panose="020B0502020202020204" pitchFamily="34" charset="0"/>
                        </a:rPr>
                        <a:t>,445.00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$8.15</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16359647"/>
                  </a:ext>
                </a:extLst>
              </a:tr>
              <a:tr h="209567">
                <a:tc>
                  <a:txBody>
                    <a:bodyPr/>
                    <a:lstStyle/>
                    <a:p>
                      <a:pPr algn="ctr" fontAlgn="base">
                        <a:buNone/>
                      </a:pPr>
                      <a:r>
                        <a:rPr lang="en-US">
                          <a:solidFill>
                            <a:srgbClr val="000000"/>
                          </a:solidFill>
                          <a:effectLst/>
                          <a:latin typeface="Century Gothic" panose="020B0502020202020204" pitchFamily="34" charset="0"/>
                        </a:rPr>
                        <a:t>St Johns</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a:t>
                      </a:r>
                      <a:r>
                        <a:rPr lang="en-US">
                          <a:effectLst/>
                          <a:latin typeface="Century Gothic" panose="020B0502020202020204" pitchFamily="34" charset="0"/>
                        </a:rPr>
                        <a:t>,568.00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300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$8</a:t>
                      </a:r>
                      <a:r>
                        <a:rPr lang="en-US">
                          <a:effectLst/>
                          <a:latin typeface="Century Gothic" panose="020B0502020202020204" pitchFamily="34" charset="0"/>
                        </a:rPr>
                        <a:t>.56</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42007220"/>
                  </a:ext>
                </a:extLst>
              </a:tr>
            </a:tbl>
          </a:graphicData>
        </a:graphic>
      </p:graphicFrame>
      <p:sp>
        <p:nvSpPr>
          <p:cNvPr id="14" name="TextBox 13">
            <a:extLst>
              <a:ext uri="{FF2B5EF4-FFF2-40B4-BE49-F238E27FC236}">
                <a16:creationId xmlns:a16="http://schemas.microsoft.com/office/drawing/2014/main" id="{6CB2A3CC-4C1E-DBB4-D065-A8F04104FE84}"/>
              </a:ext>
            </a:extLst>
          </p:cNvPr>
          <p:cNvSpPr txBox="1"/>
          <p:nvPr/>
        </p:nvSpPr>
        <p:spPr>
          <a:xfrm>
            <a:off x="739967" y="4081750"/>
            <a:ext cx="9601199" cy="113877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b="1">
                <a:latin typeface="Century Gothic"/>
              </a:rPr>
              <a:t>June 2026 Summer Allocations (Effective 7/01/2025)</a:t>
            </a:r>
            <a:r>
              <a:rPr lang="en-US" sz="1400" b="1">
                <a:latin typeface="Arial"/>
                <a:cs typeface="Arial"/>
              </a:rPr>
              <a:t>​</a:t>
            </a:r>
          </a:p>
          <a:p>
            <a:endParaRPr lang="en-US">
              <a:latin typeface="Century Gothic"/>
            </a:endParaRPr>
          </a:p>
          <a:p>
            <a:pPr algn="ctr"/>
            <a:endParaRPr lang="en-US"/>
          </a:p>
          <a:p>
            <a:endParaRPr lang="en-US"/>
          </a:p>
        </p:txBody>
      </p:sp>
      <p:pic>
        <p:nvPicPr>
          <p:cNvPr id="4" name="Picture 3" descr="A colorful bird with wings&#10;&#10;AI-generated content may be incorrect.">
            <a:extLst>
              <a:ext uri="{FF2B5EF4-FFF2-40B4-BE49-F238E27FC236}">
                <a16:creationId xmlns:a16="http://schemas.microsoft.com/office/drawing/2014/main" id="{C5387DFC-10B6-4139-BC8F-B5D55CFADB74}"/>
              </a:ext>
            </a:extLst>
          </p:cNvPr>
          <p:cNvPicPr>
            <a:picLocks noChangeAspect="1"/>
          </p:cNvPicPr>
          <p:nvPr/>
        </p:nvPicPr>
        <p:blipFill>
          <a:blip r:embed="rId2"/>
          <a:stretch>
            <a:fillRect/>
          </a:stretch>
        </p:blipFill>
        <p:spPr>
          <a:xfrm>
            <a:off x="10703273" y="5734050"/>
            <a:ext cx="1333500" cy="1123950"/>
          </a:xfrm>
          <a:prstGeom prst="rect">
            <a:avLst/>
          </a:prstGeom>
        </p:spPr>
      </p:pic>
      <p:graphicFrame>
        <p:nvGraphicFramePr>
          <p:cNvPr id="5" name="Table 4">
            <a:extLst>
              <a:ext uri="{FF2B5EF4-FFF2-40B4-BE49-F238E27FC236}">
                <a16:creationId xmlns:a16="http://schemas.microsoft.com/office/drawing/2014/main" id="{4745DC1C-4679-BEC1-FA40-83737251CA5D}"/>
              </a:ext>
            </a:extLst>
          </p:cNvPr>
          <p:cNvGraphicFramePr>
            <a:graphicFrameLocks noGrp="1"/>
          </p:cNvGraphicFramePr>
          <p:nvPr>
            <p:extLst>
              <p:ext uri="{D42A27DB-BD31-4B8C-83A1-F6EECF244321}">
                <p14:modId xmlns:p14="http://schemas.microsoft.com/office/powerpoint/2010/main" val="2650805610"/>
              </p:ext>
            </p:extLst>
          </p:nvPr>
        </p:nvGraphicFramePr>
        <p:xfrm>
          <a:off x="2806006" y="1380749"/>
          <a:ext cx="5827395" cy="2327910"/>
        </p:xfrm>
        <a:graphic>
          <a:graphicData uri="http://schemas.openxmlformats.org/drawingml/2006/table">
            <a:tbl>
              <a:tblPr firstRow="1" firstCol="1" bandRow="1">
                <a:tableStyleId>{5C22544A-7EE6-4342-B048-85BDC9FD1C3A}</a:tableStyleId>
              </a:tblPr>
              <a:tblGrid>
                <a:gridCol w="1595120">
                  <a:extLst>
                    <a:ext uri="{9D8B030D-6E8A-4147-A177-3AD203B41FA5}">
                      <a16:colId xmlns:a16="http://schemas.microsoft.com/office/drawing/2014/main" val="3483658879"/>
                    </a:ext>
                  </a:extLst>
                </a:gridCol>
                <a:gridCol w="1600200">
                  <a:extLst>
                    <a:ext uri="{9D8B030D-6E8A-4147-A177-3AD203B41FA5}">
                      <a16:colId xmlns:a16="http://schemas.microsoft.com/office/drawing/2014/main" val="1146291892"/>
                    </a:ext>
                  </a:extLst>
                </a:gridCol>
                <a:gridCol w="1314450">
                  <a:extLst>
                    <a:ext uri="{9D8B030D-6E8A-4147-A177-3AD203B41FA5}">
                      <a16:colId xmlns:a16="http://schemas.microsoft.com/office/drawing/2014/main" val="2980194154"/>
                    </a:ext>
                  </a:extLst>
                </a:gridCol>
                <a:gridCol w="1317625">
                  <a:extLst>
                    <a:ext uri="{9D8B030D-6E8A-4147-A177-3AD203B41FA5}">
                      <a16:colId xmlns:a16="http://schemas.microsoft.com/office/drawing/2014/main" val="3562524565"/>
                    </a:ext>
                  </a:extLst>
                </a:gridCol>
              </a:tblGrid>
              <a:tr h="566351">
                <a:tc>
                  <a:txBody>
                    <a:bodyPr/>
                    <a:lstStyle/>
                    <a:p>
                      <a:pPr algn="ctr" fontAlgn="base">
                        <a:buNone/>
                      </a:pPr>
                      <a:r>
                        <a:rPr lang="en-US" b="1">
                          <a:solidFill>
                            <a:srgbClr val="000000"/>
                          </a:solidFill>
                          <a:effectLst/>
                          <a:latin typeface="Century Gothic" panose="020B0502020202020204" pitchFamily="34" charset="0"/>
                        </a:rPr>
                        <a:t>County Name</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b="1">
                          <a:solidFill>
                            <a:srgbClr val="000000"/>
                          </a:solidFill>
                          <a:effectLst/>
                          <a:latin typeface="Century Gothic" panose="020B0502020202020204" pitchFamily="34" charset="0"/>
                        </a:rPr>
                        <a:t>Rate Based on FTE</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b="1">
                          <a:solidFill>
                            <a:srgbClr val="000000"/>
                          </a:solidFill>
                          <a:effectLst/>
                          <a:latin typeface="Century Gothic" panose="020B0502020202020204" pitchFamily="34" charset="0"/>
                        </a:rPr>
                        <a:t>Program Hours</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b="1">
                          <a:solidFill>
                            <a:srgbClr val="000000"/>
                          </a:solidFill>
                          <a:effectLst/>
                          <a:latin typeface="Century Gothic" panose="020B0502020202020204" pitchFamily="34" charset="0"/>
                        </a:rPr>
                        <a:t>Hourly Rate</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06811918"/>
                  </a:ext>
                </a:extLst>
              </a:tr>
              <a:tr h="180340">
                <a:tc>
                  <a:txBody>
                    <a:bodyPr/>
                    <a:lstStyle/>
                    <a:p>
                      <a:pPr algn="ctr" fontAlgn="base">
                        <a:buNone/>
                      </a:pPr>
                      <a:r>
                        <a:rPr lang="en-US">
                          <a:solidFill>
                            <a:srgbClr val="000000"/>
                          </a:solidFill>
                          <a:effectLst/>
                          <a:latin typeface="Century Gothic" panose="020B0502020202020204" pitchFamily="34" charset="0"/>
                        </a:rPr>
                        <a:t>Baker</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$2,856.60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$5.29</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44552950"/>
                  </a:ext>
                </a:extLst>
              </a:tr>
              <a:tr h="180340">
                <a:tc>
                  <a:txBody>
                    <a:bodyPr/>
                    <a:lstStyle/>
                    <a:p>
                      <a:pPr algn="ctr" fontAlgn="base">
                        <a:buNone/>
                      </a:pPr>
                      <a:r>
                        <a:rPr lang="en-US">
                          <a:solidFill>
                            <a:srgbClr val="000000"/>
                          </a:solidFill>
                          <a:effectLst/>
                          <a:latin typeface="Century Gothic" panose="020B0502020202020204" pitchFamily="34" charset="0"/>
                        </a:rPr>
                        <a:t>Bradford</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$2,851.20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$5.28</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56032811"/>
                  </a:ext>
                </a:extLst>
              </a:tr>
              <a:tr h="180340">
                <a:tc>
                  <a:txBody>
                    <a:bodyPr/>
                    <a:lstStyle/>
                    <a:p>
                      <a:pPr algn="ctr" fontAlgn="base">
                        <a:buNone/>
                      </a:pPr>
                      <a:r>
                        <a:rPr lang="en-US">
                          <a:solidFill>
                            <a:srgbClr val="000000"/>
                          </a:solidFill>
                          <a:effectLst/>
                          <a:latin typeface="Century Gothic" panose="020B0502020202020204" pitchFamily="34" charset="0"/>
                        </a:rPr>
                        <a:t>Clay</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$2,948.40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a:t>
                      </a:r>
                      <a:r>
                        <a:rPr lang="en-US">
                          <a:effectLst/>
                          <a:latin typeface="Century Gothic" panose="020B0502020202020204" pitchFamily="34" charset="0"/>
                        </a:rPr>
                        <a:t>.46</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73486293"/>
                  </a:ext>
                </a:extLst>
              </a:tr>
              <a:tr h="180340">
                <a:tc>
                  <a:txBody>
                    <a:bodyPr/>
                    <a:lstStyle/>
                    <a:p>
                      <a:pPr algn="ctr" fontAlgn="base">
                        <a:buNone/>
                      </a:pPr>
                      <a:r>
                        <a:rPr lang="en-US">
                          <a:solidFill>
                            <a:srgbClr val="000000"/>
                          </a:solidFill>
                          <a:effectLst/>
                          <a:latin typeface="Century Gothic" panose="020B0502020202020204" pitchFamily="34" charset="0"/>
                        </a:rPr>
                        <a:t>Nassau</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$2,991.60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$5.54</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37761691"/>
                  </a:ext>
                </a:extLst>
              </a:tr>
              <a:tr h="180340">
                <a:tc>
                  <a:txBody>
                    <a:bodyPr/>
                    <a:lstStyle/>
                    <a:p>
                      <a:pPr algn="ctr" fontAlgn="base">
                        <a:buNone/>
                      </a:pPr>
                      <a:r>
                        <a:rPr lang="en-US">
                          <a:solidFill>
                            <a:srgbClr val="000000"/>
                          </a:solidFill>
                          <a:effectLst/>
                          <a:latin typeface="Century Gothic" panose="020B0502020202020204" pitchFamily="34" charset="0"/>
                        </a:rPr>
                        <a:t>Putnam</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a:t>
                      </a:r>
                      <a:r>
                        <a:rPr lang="en-US">
                          <a:effectLst/>
                          <a:latin typeface="Century Gothic" panose="020B0502020202020204" pitchFamily="34" charset="0"/>
                        </a:rPr>
                        <a:t>2,862.00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$5.30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6023078"/>
                  </a:ext>
                </a:extLst>
              </a:tr>
              <a:tr h="180340">
                <a:tc>
                  <a:txBody>
                    <a:bodyPr/>
                    <a:lstStyle/>
                    <a:p>
                      <a:pPr algn="ctr" fontAlgn="base">
                        <a:buNone/>
                      </a:pPr>
                      <a:r>
                        <a:rPr lang="en-US">
                          <a:solidFill>
                            <a:srgbClr val="000000"/>
                          </a:solidFill>
                          <a:effectLst/>
                          <a:latin typeface="Century Gothic" panose="020B0502020202020204" pitchFamily="34" charset="0"/>
                        </a:rPr>
                        <a:t>St Johns</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a:t>
                      </a:r>
                      <a:r>
                        <a:rPr lang="en-US">
                          <a:effectLst/>
                          <a:latin typeface="Century Gothic" panose="020B0502020202020204" pitchFamily="34" charset="0"/>
                        </a:rPr>
                        <a:t>3,007.80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540</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ase">
                        <a:buNone/>
                      </a:pPr>
                      <a:r>
                        <a:rPr lang="en-US">
                          <a:solidFill>
                            <a:srgbClr val="000000"/>
                          </a:solidFill>
                          <a:effectLst/>
                          <a:latin typeface="Century Gothic" panose="020B0502020202020204" pitchFamily="34" charset="0"/>
                        </a:rPr>
                        <a:t>$5.57</a:t>
                      </a:r>
                      <a:endParaRPr lang="en-US">
                        <a:effectLst/>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37238624"/>
                  </a:ext>
                </a:extLst>
              </a:tr>
            </a:tbl>
          </a:graphicData>
        </a:graphic>
      </p:graphicFrame>
    </p:spTree>
    <p:extLst>
      <p:ext uri="{BB962C8B-B14F-4D97-AF65-F5344CB8AC3E}">
        <p14:creationId xmlns:p14="http://schemas.microsoft.com/office/powerpoint/2010/main" val="39187745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5071" y="274638"/>
            <a:ext cx="7278329" cy="1143000"/>
          </a:xfrm>
        </p:spPr>
        <p:txBody>
          <a:bodyPr>
            <a:normAutofit/>
          </a:bodyPr>
          <a:lstStyle/>
          <a:p>
            <a:r>
              <a:rPr lang="en-US" sz="3200">
                <a:latin typeface="Century Gothic" panose="020B0502020202020204" pitchFamily="34" charset="0"/>
              </a:rPr>
              <a:t>Reimbursement Department Staff</a:t>
            </a:r>
          </a:p>
        </p:txBody>
      </p:sp>
      <p:sp>
        <p:nvSpPr>
          <p:cNvPr id="3" name="Content Placeholder 2"/>
          <p:cNvSpPr>
            <a:spLocks noGrp="1"/>
          </p:cNvSpPr>
          <p:nvPr>
            <p:ph idx="1"/>
          </p:nvPr>
        </p:nvSpPr>
        <p:spPr>
          <a:xfrm>
            <a:off x="1359195" y="3545958"/>
            <a:ext cx="9018181" cy="2208029"/>
          </a:xfrm>
        </p:spPr>
        <p:txBody>
          <a:bodyPr vert="horz" lIns="91440" tIns="45720" rIns="91440" bIns="45720" rtlCol="0" anchor="t">
            <a:normAutofit/>
          </a:bodyPr>
          <a:lstStyle/>
          <a:p>
            <a:pPr marL="383540" indent="-383540"/>
            <a:r>
              <a:rPr lang="en-US">
                <a:latin typeface="Century Gothic"/>
              </a:rPr>
              <a:t>Sidney Kostecki, Reimbursement Coordinator, ext. 2210</a:t>
            </a:r>
          </a:p>
          <a:p>
            <a:pPr marL="383540" indent="-383540"/>
            <a:r>
              <a:rPr lang="en-US">
                <a:latin typeface="Century Gothic"/>
              </a:rPr>
              <a:t>Courtney Cariveau, Reimbursement Specialist, ext. 2293</a:t>
            </a:r>
          </a:p>
          <a:p>
            <a:pPr marL="383540" indent="-383540"/>
            <a:r>
              <a:rPr lang="en-US">
                <a:latin typeface="Century Gothic"/>
              </a:rPr>
              <a:t>Darius Cannon, Reimbursement Specialist, ext. 2239</a:t>
            </a:r>
          </a:p>
          <a:p>
            <a:pPr marL="383540" indent="-383540"/>
            <a:r>
              <a:rPr lang="en-US">
                <a:latin typeface="Century Gothic"/>
                <a:ea typeface="Calibri"/>
                <a:cs typeface="Calibri"/>
              </a:rPr>
              <a:t>Marshay Mosby, Reimbursement Specialist, ext.5607</a:t>
            </a:r>
          </a:p>
        </p:txBody>
      </p:sp>
      <p:pic>
        <p:nvPicPr>
          <p:cNvPr id="2050" name="Picture 2" descr="C:\Documents and Settings\awilliams\Local Settings\Temporary Internet Files\Content.IE5\PJ78YL0X\large-telephone-phone-classic-33.3-15657[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10800" y="274638"/>
            <a:ext cx="1466952" cy="1371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4E9472C-85FA-457B-854C-FE6C3BD2FE0D}"/>
              </a:ext>
            </a:extLst>
          </p:cNvPr>
          <p:cNvSpPr txBox="1"/>
          <p:nvPr/>
        </p:nvSpPr>
        <p:spPr>
          <a:xfrm>
            <a:off x="946298" y="1573619"/>
            <a:ext cx="6613451" cy="1569660"/>
          </a:xfrm>
          <a:prstGeom prst="rect">
            <a:avLst/>
          </a:prstGeom>
          <a:noFill/>
        </p:spPr>
        <p:txBody>
          <a:bodyPr wrap="square" lIns="91440" tIns="45720" rIns="91440" bIns="45720" rtlCol="0" anchor="t">
            <a:spAutoFit/>
          </a:bodyPr>
          <a:lstStyle/>
          <a:p>
            <a:r>
              <a:rPr lang="en-US" sz="2400">
                <a:latin typeface="Century Gothic" panose="020B0502020202020204" pitchFamily="34" charset="0"/>
              </a:rPr>
              <a:t>If you run into any issues or questions regarding Reimbursement, SR or VPK, please reach out to the </a:t>
            </a:r>
            <a:r>
              <a:rPr lang="en-US" sz="2400" b="1">
                <a:latin typeface="Century Gothic" panose="020B0502020202020204" pitchFamily="34" charset="0"/>
              </a:rPr>
              <a:t>Reimbursement Department </a:t>
            </a:r>
            <a:r>
              <a:rPr lang="en-US" sz="2400">
                <a:latin typeface="Century Gothic" panose="020B0502020202020204" pitchFamily="34" charset="0"/>
              </a:rPr>
              <a:t>at </a:t>
            </a:r>
            <a:r>
              <a:rPr lang="en-US" sz="2400" b="1">
                <a:latin typeface="Century Gothic" panose="020B0502020202020204" pitchFamily="34" charset="0"/>
              </a:rPr>
              <a:t>(904) 726-1500 ext. 7050</a:t>
            </a:r>
            <a:r>
              <a:rPr lang="en-US" sz="2400">
                <a:latin typeface="Century Gothic" panose="020B0502020202020204" pitchFamily="34" charset="0"/>
              </a:rPr>
              <a:t>.</a:t>
            </a:r>
          </a:p>
        </p:txBody>
      </p:sp>
      <p:pic>
        <p:nvPicPr>
          <p:cNvPr id="5" name="Picture 4" descr="A colorful bird with wings&#10;&#10;AI-generated content may be incorrect.">
            <a:extLst>
              <a:ext uri="{FF2B5EF4-FFF2-40B4-BE49-F238E27FC236}">
                <a16:creationId xmlns:a16="http://schemas.microsoft.com/office/drawing/2014/main" id="{F50E0BC8-9906-917C-B3D6-C5BD448A5CD2}"/>
              </a:ext>
            </a:extLst>
          </p:cNvPr>
          <p:cNvPicPr>
            <a:picLocks noChangeAspect="1"/>
          </p:cNvPicPr>
          <p:nvPr/>
        </p:nvPicPr>
        <p:blipFill>
          <a:blip r:embed="rId3"/>
          <a:stretch>
            <a:fillRect/>
          </a:stretch>
        </p:blipFill>
        <p:spPr>
          <a:xfrm>
            <a:off x="10742373" y="5737573"/>
            <a:ext cx="1333500" cy="1123950"/>
          </a:xfrm>
          <a:prstGeom prst="rect">
            <a:avLst/>
          </a:prstGeom>
        </p:spPr>
      </p:pic>
    </p:spTree>
    <p:extLst>
      <p:ext uri="{BB962C8B-B14F-4D97-AF65-F5344CB8AC3E}">
        <p14:creationId xmlns:p14="http://schemas.microsoft.com/office/powerpoint/2010/main" val="34276146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838200"/>
            <a:ext cx="8229600" cy="1143000"/>
          </a:xfrm>
        </p:spPr>
        <p:txBody>
          <a:bodyPr/>
          <a:lstStyle/>
          <a:p>
            <a:r>
              <a:rPr lang="en-US"/>
              <a:t>Questions?</a:t>
            </a:r>
          </a:p>
        </p:txBody>
      </p:sp>
      <p:pic>
        <p:nvPicPr>
          <p:cNvPr id="4098" name="Picture 2" descr="C:\Documents and Settings\awilliams\Local Settings\Temporary Internet Files\Content.IE5\EJDCVWIK\450px-Blue_question_mark.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6675" y="1862138"/>
            <a:ext cx="428625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olorful bird with wings&#10;&#10;AI-generated content may be incorrect.">
            <a:extLst>
              <a:ext uri="{FF2B5EF4-FFF2-40B4-BE49-F238E27FC236}">
                <a16:creationId xmlns:a16="http://schemas.microsoft.com/office/drawing/2014/main" id="{54A88B7A-0301-A836-579D-E2A1D3F213C5}"/>
              </a:ext>
            </a:extLst>
          </p:cNvPr>
          <p:cNvPicPr>
            <a:picLocks noChangeAspect="1"/>
          </p:cNvPicPr>
          <p:nvPr/>
        </p:nvPicPr>
        <p:blipFill>
          <a:blip r:embed="rId3"/>
          <a:stretch>
            <a:fillRect/>
          </a:stretch>
        </p:blipFill>
        <p:spPr>
          <a:xfrm>
            <a:off x="10752812" y="5591436"/>
            <a:ext cx="1333500" cy="1123950"/>
          </a:xfrm>
          <a:prstGeom prst="rect">
            <a:avLst/>
          </a:prstGeom>
        </p:spPr>
      </p:pic>
    </p:spTree>
    <p:extLst>
      <p:ext uri="{BB962C8B-B14F-4D97-AF65-F5344CB8AC3E}">
        <p14:creationId xmlns:p14="http://schemas.microsoft.com/office/powerpoint/2010/main" val="1782156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70235-9EF6-4772-A3D9-7EAB47358335}"/>
              </a:ext>
            </a:extLst>
          </p:cNvPr>
          <p:cNvSpPr>
            <a:spLocks noGrp="1"/>
          </p:cNvSpPr>
          <p:nvPr>
            <p:ph type="title"/>
          </p:nvPr>
        </p:nvSpPr>
        <p:spPr/>
        <p:txBody>
          <a:bodyPr/>
          <a:lstStyle/>
          <a:p>
            <a:pPr algn="ctr"/>
            <a:r>
              <a:rPr lang="en-US"/>
              <a:t>Contract Department</a:t>
            </a:r>
          </a:p>
        </p:txBody>
      </p:sp>
      <p:pic>
        <p:nvPicPr>
          <p:cNvPr id="1026" name="Picture 2" descr="Image result for clip art contract">
            <a:extLst>
              <a:ext uri="{FF2B5EF4-FFF2-40B4-BE49-F238E27FC236}">
                <a16:creationId xmlns:a16="http://schemas.microsoft.com/office/drawing/2014/main" id="{07EE8CB6-C3B7-4063-A286-5243F515AA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894" y="1752966"/>
            <a:ext cx="5298683" cy="41304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olorful bird with wings&#10;&#10;AI-generated content may be incorrect.">
            <a:extLst>
              <a:ext uri="{FF2B5EF4-FFF2-40B4-BE49-F238E27FC236}">
                <a16:creationId xmlns:a16="http://schemas.microsoft.com/office/drawing/2014/main" id="{13492866-0EC8-A480-83C7-E41CD1396A2C}"/>
              </a:ext>
            </a:extLst>
          </p:cNvPr>
          <p:cNvPicPr>
            <a:picLocks noChangeAspect="1"/>
          </p:cNvPicPr>
          <p:nvPr/>
        </p:nvPicPr>
        <p:blipFill>
          <a:blip r:embed="rId3"/>
          <a:stretch>
            <a:fillRect/>
          </a:stretch>
        </p:blipFill>
        <p:spPr>
          <a:xfrm>
            <a:off x="10721497" y="5737573"/>
            <a:ext cx="1333500" cy="1123950"/>
          </a:xfrm>
          <a:prstGeom prst="rect">
            <a:avLst/>
          </a:prstGeom>
        </p:spPr>
      </p:pic>
    </p:spTree>
    <p:extLst>
      <p:ext uri="{BB962C8B-B14F-4D97-AF65-F5344CB8AC3E}">
        <p14:creationId xmlns:p14="http://schemas.microsoft.com/office/powerpoint/2010/main" val="26880621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9CA94-CD9E-E3CF-A9D3-99E1513CDD4A}"/>
              </a:ext>
            </a:extLst>
          </p:cNvPr>
          <p:cNvSpPr>
            <a:spLocks noGrp="1"/>
          </p:cNvSpPr>
          <p:nvPr>
            <p:ph type="title"/>
          </p:nvPr>
        </p:nvSpPr>
        <p:spPr>
          <a:xfrm>
            <a:off x="1953087" y="508247"/>
            <a:ext cx="8717872" cy="592584"/>
          </a:xfrm>
        </p:spPr>
        <p:txBody>
          <a:bodyPr>
            <a:normAutofit/>
          </a:bodyPr>
          <a:lstStyle/>
          <a:p>
            <a:pPr algn="ctr">
              <a:spcBef>
                <a:spcPts val="0"/>
              </a:spcBef>
            </a:pPr>
            <a:r>
              <a:rPr lang="en-US" sz="2800" b="1">
                <a:latin typeface="Century Gothic"/>
                <a:ea typeface="Times New Roman" panose="02020603050405020304" pitchFamily="18" charset="0"/>
              </a:rPr>
              <a:t>2025-26 VPK</a:t>
            </a:r>
            <a:r>
              <a:rPr lang="en-US" sz="2800" b="1">
                <a:effectLst/>
                <a:latin typeface="Century Gothic"/>
                <a:ea typeface="Times New Roman" panose="02020603050405020304" pitchFamily="18" charset="0"/>
              </a:rPr>
              <a:t> Program Participation Deadlines</a:t>
            </a:r>
          </a:p>
        </p:txBody>
      </p:sp>
      <p:sp>
        <p:nvSpPr>
          <p:cNvPr id="10" name="TextBox 9">
            <a:extLst>
              <a:ext uri="{FF2B5EF4-FFF2-40B4-BE49-F238E27FC236}">
                <a16:creationId xmlns:a16="http://schemas.microsoft.com/office/drawing/2014/main" id="{23F294D9-337B-6309-1129-BEF8AFDE00B3}"/>
              </a:ext>
            </a:extLst>
          </p:cNvPr>
          <p:cNvSpPr txBox="1"/>
          <p:nvPr/>
        </p:nvSpPr>
        <p:spPr>
          <a:xfrm>
            <a:off x="1080116" y="1949257"/>
            <a:ext cx="10031767" cy="4031873"/>
          </a:xfrm>
          <a:prstGeom prst="rect">
            <a:avLst/>
          </a:prstGeom>
          <a:noFill/>
        </p:spPr>
        <p:txBody>
          <a:bodyPr wrap="square" lIns="91440" tIns="45720" rIns="91440" bIns="45720" anchor="t">
            <a:spAutoFit/>
          </a:bodyPr>
          <a:lstStyle/>
          <a:p>
            <a:pPr marL="0" marR="0" algn="ctr">
              <a:spcBef>
                <a:spcPts val="0"/>
              </a:spcBef>
              <a:spcAft>
                <a:spcPts val="0"/>
              </a:spcAft>
            </a:pPr>
            <a:r>
              <a:rPr lang="en-US" sz="1800">
                <a:effectLst/>
                <a:latin typeface="Century Gothic" panose="020B0502020202020204" pitchFamily="34" charset="0"/>
                <a:ea typeface="Times New Roman" panose="02020603050405020304" pitchFamily="18" charset="0"/>
              </a:rPr>
              <a:t>All VPK Provider application should be submitted at least 14 calendar days </a:t>
            </a:r>
            <a:endParaRPr lang="en-US" sz="200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1800" b="1" u="sng">
                <a:effectLst/>
                <a:latin typeface="Century Gothic"/>
                <a:ea typeface="Times New Roman" panose="02020603050405020304" pitchFamily="18" charset="0"/>
              </a:rPr>
              <a:t>before</a:t>
            </a:r>
            <a:r>
              <a:rPr lang="en-US" sz="1800">
                <a:effectLst/>
                <a:latin typeface="Century Gothic"/>
                <a:ea typeface="Times New Roman" panose="02020603050405020304" pitchFamily="18" charset="0"/>
              </a:rPr>
              <a:t> your anticipated start date to allow sufficient time for review and processing.</a:t>
            </a:r>
            <a:endParaRPr lang="en-US" sz="2000">
              <a:effectLst/>
              <a:latin typeface="Century Gothic"/>
              <a:ea typeface="Times New Roman" panose="02020603050405020304" pitchFamily="18" charset="0"/>
            </a:endParaRPr>
          </a:p>
          <a:p>
            <a:pPr marL="0" marR="0" algn="ctr">
              <a:spcBef>
                <a:spcPts val="0"/>
              </a:spcBef>
              <a:spcAft>
                <a:spcPts val="0"/>
              </a:spcAft>
            </a:pPr>
            <a:endParaRPr lang="en-US" sz="1800" i="1">
              <a:effectLst/>
              <a:latin typeface="Century Gothic" panose="020B0502020202020204" pitchFamily="34" charset="0"/>
              <a:ea typeface="Times New Roman" panose="02020603050405020304" pitchFamily="18" charset="0"/>
            </a:endParaRPr>
          </a:p>
          <a:p>
            <a:pPr algn="ctr"/>
            <a:endParaRPr lang="en-US" i="1">
              <a:latin typeface="Century Gothic"/>
              <a:ea typeface="Times New Roman" panose="02020603050405020304" pitchFamily="18" charset="0"/>
            </a:endParaRPr>
          </a:p>
          <a:p>
            <a:pPr marL="0" marR="0" algn="ctr">
              <a:spcBef>
                <a:spcPts val="0"/>
              </a:spcBef>
              <a:spcAft>
                <a:spcPts val="0"/>
              </a:spcAft>
            </a:pPr>
            <a:r>
              <a:rPr lang="en-US" sz="1800" i="1">
                <a:effectLst/>
                <a:latin typeface="Century Gothic"/>
                <a:ea typeface="Times New Roman" panose="02020603050405020304" pitchFamily="18" charset="0"/>
              </a:rPr>
              <a:t>For example:  If your anticipated start date is August </a:t>
            </a:r>
            <a:r>
              <a:rPr lang="en-US" i="1">
                <a:latin typeface="Century Gothic"/>
                <a:ea typeface="Times New Roman" panose="02020603050405020304" pitchFamily="18" charset="0"/>
              </a:rPr>
              <a:t>11</a:t>
            </a:r>
            <a:r>
              <a:rPr lang="en-US" sz="1800" i="1">
                <a:effectLst/>
                <a:latin typeface="Century Gothic"/>
                <a:ea typeface="Times New Roman" panose="02020603050405020304" pitchFamily="18" charset="0"/>
              </a:rPr>
              <a:t>, </a:t>
            </a:r>
            <a:r>
              <a:rPr lang="en-US" i="1">
                <a:latin typeface="Century Gothic"/>
                <a:ea typeface="Times New Roman" panose="02020603050405020304" pitchFamily="18" charset="0"/>
              </a:rPr>
              <a:t>2025</a:t>
            </a:r>
            <a:r>
              <a:rPr lang="en-US" sz="1800" i="1">
                <a:effectLst/>
                <a:latin typeface="Century Gothic"/>
                <a:ea typeface="Times New Roman" panose="02020603050405020304" pitchFamily="18" charset="0"/>
              </a:rPr>
              <a:t>, you should submit your application by July </a:t>
            </a:r>
            <a:r>
              <a:rPr lang="en-US" i="1">
                <a:latin typeface="Century Gothic"/>
                <a:ea typeface="Times New Roman" panose="02020603050405020304" pitchFamily="18" charset="0"/>
              </a:rPr>
              <a:t>29</a:t>
            </a:r>
            <a:r>
              <a:rPr lang="en-US" sz="1800" i="1">
                <a:effectLst/>
                <a:latin typeface="Century Gothic"/>
                <a:ea typeface="Times New Roman" panose="02020603050405020304" pitchFamily="18" charset="0"/>
              </a:rPr>
              <a:t>, </a:t>
            </a:r>
            <a:r>
              <a:rPr lang="en-US" i="1">
                <a:latin typeface="Century Gothic"/>
                <a:ea typeface="Times New Roman" panose="02020603050405020304" pitchFamily="18" charset="0"/>
              </a:rPr>
              <a:t>2025</a:t>
            </a:r>
            <a:r>
              <a:rPr lang="en-US" sz="1800" i="1">
                <a:effectLst/>
                <a:latin typeface="Century Gothic"/>
                <a:ea typeface="Times New Roman" panose="02020603050405020304" pitchFamily="18" charset="0"/>
              </a:rPr>
              <a:t> at the latest.</a:t>
            </a:r>
            <a:endParaRPr lang="en-US" sz="2000">
              <a:effectLst/>
              <a:latin typeface="Century Gothic"/>
              <a:ea typeface="Times New Roman" panose="02020603050405020304" pitchFamily="18" charset="0"/>
            </a:endParaRPr>
          </a:p>
          <a:p>
            <a:pPr marL="0" marR="0" algn="ctr">
              <a:spcBef>
                <a:spcPts val="0"/>
              </a:spcBef>
              <a:spcAft>
                <a:spcPts val="0"/>
              </a:spcAft>
            </a:pPr>
            <a:endParaRPr lang="en-US" sz="2000">
              <a:effectLst/>
              <a:latin typeface="Times New Roman" panose="02020603050405020304" pitchFamily="18" charset="0"/>
              <a:ea typeface="Times New Roman" panose="02020603050405020304" pitchFamily="18" charset="0"/>
            </a:endParaRPr>
          </a:p>
          <a:p>
            <a:pPr marL="0" marR="0" algn="ctr">
              <a:spcBef>
                <a:spcPts val="0"/>
              </a:spcBef>
              <a:spcAft>
                <a:spcPts val="0"/>
              </a:spcAft>
            </a:pPr>
            <a:endParaRPr lang="en-US" sz="1800">
              <a:effectLst/>
              <a:latin typeface="Century Gothic" panose="020B0502020202020204" pitchFamily="34" charset="0"/>
              <a:ea typeface="Times New Roman" panose="02020603050405020304" pitchFamily="18" charset="0"/>
            </a:endParaRPr>
          </a:p>
          <a:p>
            <a:pPr marL="0" marR="0" algn="ctr">
              <a:spcBef>
                <a:spcPts val="0"/>
              </a:spcBef>
              <a:spcAft>
                <a:spcPts val="0"/>
              </a:spcAft>
            </a:pPr>
            <a:endParaRPr lang="en-US">
              <a:latin typeface="Century Gothic" panose="020B0502020202020204" pitchFamily="34" charset="0"/>
              <a:ea typeface="Times New Roman" panose="02020603050405020304" pitchFamily="18" charset="0"/>
            </a:endParaRPr>
          </a:p>
          <a:p>
            <a:pPr marL="0" marR="0" algn="ctr">
              <a:spcBef>
                <a:spcPts val="0"/>
              </a:spcBef>
              <a:spcAft>
                <a:spcPts val="0"/>
              </a:spcAft>
            </a:pPr>
            <a:endParaRPr lang="en-US" sz="1800">
              <a:effectLst/>
              <a:latin typeface="Century Gothic" panose="020B0502020202020204" pitchFamily="34" charset="0"/>
              <a:ea typeface="Times New Roman" panose="02020603050405020304" pitchFamily="18" charset="0"/>
            </a:endParaRPr>
          </a:p>
          <a:p>
            <a:pPr marL="0" marR="0" algn="ctr">
              <a:spcBef>
                <a:spcPts val="0"/>
              </a:spcBef>
              <a:spcAft>
                <a:spcPts val="0"/>
              </a:spcAft>
            </a:pPr>
            <a:endParaRPr lang="en-US">
              <a:latin typeface="Century Gothic" panose="020B0502020202020204" pitchFamily="34" charset="0"/>
              <a:ea typeface="Times New Roman" panose="02020603050405020304" pitchFamily="18" charset="0"/>
            </a:endParaRPr>
          </a:p>
          <a:p>
            <a:pPr marL="0" marR="0" algn="ctr">
              <a:spcBef>
                <a:spcPts val="0"/>
              </a:spcBef>
              <a:spcAft>
                <a:spcPts val="0"/>
              </a:spcAft>
            </a:pPr>
            <a:r>
              <a:rPr lang="en-US" sz="1800">
                <a:effectLst/>
                <a:latin typeface="Century Gothic" panose="020B0502020202020204" pitchFamily="34" charset="0"/>
                <a:ea typeface="Times New Roman" panose="02020603050405020304" pitchFamily="18" charset="0"/>
              </a:rPr>
              <a:t>If </a:t>
            </a:r>
            <a:r>
              <a:rPr lang="en-US">
                <a:latin typeface="Century Gothic" panose="020B0502020202020204" pitchFamily="34" charset="0"/>
                <a:ea typeface="Times New Roman" panose="02020603050405020304" pitchFamily="18" charset="0"/>
              </a:rPr>
              <a:t>your VPK application and contract are not certified  </a:t>
            </a:r>
            <a:r>
              <a:rPr lang="en-US" sz="1800">
                <a:effectLst/>
                <a:latin typeface="Century Gothic" panose="020B0502020202020204" pitchFamily="34" charset="0"/>
                <a:ea typeface="Times New Roman" panose="02020603050405020304" pitchFamily="18" charset="0"/>
              </a:rPr>
              <a:t>14 calendar days before your anticipated start date, then your start date may need to  be changed.</a:t>
            </a:r>
            <a:endParaRPr lang="en-US" sz="2000">
              <a:effectLst/>
              <a:latin typeface="Times New Roman" panose="02020603050405020304" pitchFamily="18" charset="0"/>
              <a:ea typeface="Times New Roman" panose="02020603050405020304" pitchFamily="18" charset="0"/>
            </a:endParaRPr>
          </a:p>
          <a:p>
            <a:pPr marL="0" marR="0" algn="ctr">
              <a:spcBef>
                <a:spcPts val="0"/>
              </a:spcBef>
              <a:spcAft>
                <a:spcPts val="0"/>
              </a:spcAft>
            </a:pPr>
            <a:endParaRPr lang="en-US" sz="2000">
              <a:effectLst/>
              <a:latin typeface="Times New Roman" panose="02020603050405020304" pitchFamily="18" charset="0"/>
              <a:ea typeface="Times New Roman" panose="02020603050405020304" pitchFamily="18" charset="0"/>
            </a:endParaRPr>
          </a:p>
        </p:txBody>
      </p:sp>
      <p:pic>
        <p:nvPicPr>
          <p:cNvPr id="4" name="Picture 3" descr="A colorful bird with wings&#10;&#10;AI-generated content may be incorrect.">
            <a:extLst>
              <a:ext uri="{FF2B5EF4-FFF2-40B4-BE49-F238E27FC236}">
                <a16:creationId xmlns:a16="http://schemas.microsoft.com/office/drawing/2014/main" id="{F4CD5A53-B599-5FC9-145E-EADE7E17111E}"/>
              </a:ext>
            </a:extLst>
          </p:cNvPr>
          <p:cNvPicPr>
            <a:picLocks noChangeAspect="1"/>
          </p:cNvPicPr>
          <p:nvPr/>
        </p:nvPicPr>
        <p:blipFill>
          <a:blip r:embed="rId2"/>
          <a:stretch>
            <a:fillRect/>
          </a:stretch>
        </p:blipFill>
        <p:spPr>
          <a:xfrm>
            <a:off x="10700620" y="5737573"/>
            <a:ext cx="1333500" cy="1123950"/>
          </a:xfrm>
          <a:prstGeom prst="rect">
            <a:avLst/>
          </a:prstGeom>
        </p:spPr>
      </p:pic>
    </p:spTree>
    <p:extLst>
      <p:ext uri="{BB962C8B-B14F-4D97-AF65-F5344CB8AC3E}">
        <p14:creationId xmlns:p14="http://schemas.microsoft.com/office/powerpoint/2010/main" val="19466176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9CA94-CD9E-E3CF-A9D3-99E1513CDD4A}"/>
              </a:ext>
            </a:extLst>
          </p:cNvPr>
          <p:cNvSpPr>
            <a:spLocks noGrp="1"/>
          </p:cNvSpPr>
          <p:nvPr>
            <p:ph type="title"/>
          </p:nvPr>
        </p:nvSpPr>
        <p:spPr>
          <a:xfrm>
            <a:off x="1935332" y="277427"/>
            <a:ext cx="8717872" cy="592584"/>
          </a:xfrm>
        </p:spPr>
        <p:txBody>
          <a:bodyPr>
            <a:normAutofit fontScale="90000"/>
          </a:bodyPr>
          <a:lstStyle/>
          <a:p>
            <a:pPr marL="0" marR="0" algn="ctr">
              <a:spcBef>
                <a:spcPts val="0"/>
              </a:spcBef>
              <a:spcAft>
                <a:spcPts val="0"/>
              </a:spcAft>
            </a:pPr>
            <a:r>
              <a:rPr lang="en-US" sz="2400">
                <a:effectLst/>
                <a:latin typeface="Century Gothic"/>
                <a:ea typeface="Times New Roman" panose="02020603050405020304" pitchFamily="18" charset="0"/>
              </a:rPr>
              <a:t> </a:t>
            </a:r>
            <a:br>
              <a:rPr lang="en-US" sz="2800">
                <a:effectLst/>
                <a:latin typeface="Times New Roman" panose="02020603050405020304" pitchFamily="18" charset="0"/>
                <a:ea typeface="Times New Roman" panose="02020603050405020304" pitchFamily="18" charset="0"/>
              </a:rPr>
            </a:br>
            <a:r>
              <a:rPr lang="en-US" sz="2800" b="1" u="sng">
                <a:latin typeface="Century Gothic"/>
                <a:ea typeface="Times New Roman" panose="02020603050405020304" pitchFamily="18" charset="0"/>
              </a:rPr>
              <a:t>2025-26</a:t>
            </a:r>
            <a:r>
              <a:rPr lang="en-US" sz="2800" b="1" u="sng">
                <a:effectLst/>
                <a:latin typeface="Century Gothic"/>
                <a:ea typeface="Times New Roman" panose="02020603050405020304" pitchFamily="18" charset="0"/>
              </a:rPr>
              <a:t> VPK Program Advance Payment Deadlines</a:t>
            </a:r>
            <a:endParaRPr lang="en-US" sz="2800">
              <a:effectLst/>
              <a:latin typeface="Century Gothic"/>
              <a:ea typeface="Times New Roman" panose="02020603050405020304" pitchFamily="18" charset="0"/>
            </a:endParaRPr>
          </a:p>
        </p:txBody>
      </p:sp>
      <p:sp>
        <p:nvSpPr>
          <p:cNvPr id="10" name="TextBox 9">
            <a:extLst>
              <a:ext uri="{FF2B5EF4-FFF2-40B4-BE49-F238E27FC236}">
                <a16:creationId xmlns:a16="http://schemas.microsoft.com/office/drawing/2014/main" id="{23F294D9-337B-6309-1129-BEF8AFDE00B3}"/>
              </a:ext>
            </a:extLst>
          </p:cNvPr>
          <p:cNvSpPr txBox="1"/>
          <p:nvPr/>
        </p:nvSpPr>
        <p:spPr>
          <a:xfrm>
            <a:off x="1080116" y="1462595"/>
            <a:ext cx="10031767" cy="5262979"/>
          </a:xfrm>
          <a:prstGeom prst="rect">
            <a:avLst/>
          </a:prstGeom>
          <a:noFill/>
        </p:spPr>
        <p:txBody>
          <a:bodyPr wrap="square" lIns="91440" tIns="45720" rIns="91440" bIns="45720" anchor="t">
            <a:spAutoFit/>
          </a:bodyPr>
          <a:lstStyle/>
          <a:p>
            <a:pPr algn="ctr" rtl="0" fontAlgn="base"/>
            <a:r>
              <a:rPr lang="en-US" sz="1800" b="0" i="0" u="none" strike="noStrike">
                <a:solidFill>
                  <a:srgbClr val="000000"/>
                </a:solidFill>
                <a:effectLst/>
                <a:latin typeface="Century Gothic" panose="020B0502020202020204" pitchFamily="34" charset="0"/>
              </a:rPr>
              <a:t>If you have chosen to receive the VPK advance payment, the deadlines are as follows:</a:t>
            </a:r>
            <a:r>
              <a:rPr lang="en-US" sz="1800" b="0" i="0">
                <a:solidFill>
                  <a:srgbClr val="000000"/>
                </a:solidFill>
                <a:effectLst/>
                <a:latin typeface="Century Gothic" panose="020B0502020202020204" pitchFamily="34" charset="0"/>
              </a:rPr>
              <a:t>​</a:t>
            </a:r>
            <a:endParaRPr lang="en-US" b="0" i="0">
              <a:solidFill>
                <a:srgbClr val="000000"/>
              </a:solidFill>
              <a:effectLst/>
              <a:latin typeface="Segoe UI" panose="020B0502040204020203" pitchFamily="34" charset="0"/>
            </a:endParaRPr>
          </a:p>
          <a:p>
            <a:pPr algn="ctr" rtl="0" fontAlgn="base"/>
            <a:r>
              <a:rPr lang="en-US" sz="2800" b="0" i="0">
                <a:solidFill>
                  <a:srgbClr val="000000"/>
                </a:solidFill>
                <a:effectLst/>
                <a:latin typeface="Times New Roman" panose="02020603050405020304" pitchFamily="18" charset="0"/>
              </a:rPr>
              <a:t>​</a:t>
            </a:r>
            <a:endParaRPr lang="en-US" b="0" i="0">
              <a:solidFill>
                <a:srgbClr val="000000"/>
              </a:solidFill>
              <a:effectLst/>
              <a:latin typeface="Segoe UI" panose="020B0502040204020203" pitchFamily="34" charset="0"/>
            </a:endParaRPr>
          </a:p>
          <a:p>
            <a:pPr algn="ctr" rtl="0" fontAlgn="base"/>
            <a:r>
              <a:rPr lang="en-US" sz="1800" b="0" i="0" u="none" strike="noStrike">
                <a:solidFill>
                  <a:srgbClr val="000000"/>
                </a:solidFill>
                <a:effectLst/>
                <a:latin typeface="Century Gothic" panose="020B0502020202020204" pitchFamily="34" charset="0"/>
              </a:rPr>
              <a:t>The deadline to receive the </a:t>
            </a:r>
            <a:r>
              <a:rPr lang="en-US" sz="1800" b="1" i="0" u="none" strike="noStrike">
                <a:solidFill>
                  <a:srgbClr val="000000"/>
                </a:solidFill>
                <a:effectLst/>
                <a:latin typeface="Century Gothic" panose="020B0502020202020204" pitchFamily="34" charset="0"/>
              </a:rPr>
              <a:t>August </a:t>
            </a:r>
            <a:r>
              <a:rPr lang="en-US" sz="1800" b="0" i="0" u="none" strike="noStrike">
                <a:solidFill>
                  <a:srgbClr val="000000"/>
                </a:solidFill>
                <a:effectLst/>
                <a:latin typeface="Century Gothic" panose="020B0502020202020204" pitchFamily="34" charset="0"/>
              </a:rPr>
              <a:t>advance payment has already passed.  </a:t>
            </a:r>
            <a:r>
              <a:rPr lang="en-US" sz="1800" b="0" i="0">
                <a:solidFill>
                  <a:srgbClr val="000000"/>
                </a:solidFill>
                <a:effectLst/>
                <a:latin typeface="Century Gothic" panose="020B0502020202020204" pitchFamily="34" charset="0"/>
              </a:rPr>
              <a:t>​</a:t>
            </a:r>
            <a:endParaRPr lang="en-US" b="0" i="0">
              <a:solidFill>
                <a:srgbClr val="000000"/>
              </a:solidFill>
              <a:effectLst/>
              <a:latin typeface="Segoe UI" panose="020B0502040204020203" pitchFamily="34" charset="0"/>
            </a:endParaRPr>
          </a:p>
          <a:p>
            <a:pPr marL="0" marR="0" algn="ctr">
              <a:spcBef>
                <a:spcPts val="0"/>
              </a:spcBef>
              <a:spcAft>
                <a:spcPts val="0"/>
              </a:spcAft>
            </a:pPr>
            <a:endParaRPr lang="en-US">
              <a:latin typeface="Century Gothic" panose="020B0502020202020204" pitchFamily="34" charset="0"/>
              <a:ea typeface="Times New Roman" panose="02020603050405020304" pitchFamily="18" charset="0"/>
            </a:endParaRPr>
          </a:p>
          <a:p>
            <a:pPr marL="0" marR="0" algn="ctr">
              <a:spcBef>
                <a:spcPts val="0"/>
              </a:spcBef>
              <a:spcAft>
                <a:spcPts val="0"/>
              </a:spcAft>
            </a:pPr>
            <a:r>
              <a:rPr lang="en-US" sz="1800">
                <a:effectLst/>
                <a:latin typeface="Century Gothic" panose="020B0502020202020204" pitchFamily="34" charset="0"/>
                <a:ea typeface="Times New Roman" panose="02020603050405020304" pitchFamily="18" charset="0"/>
              </a:rPr>
              <a:t>To receive the </a:t>
            </a:r>
            <a:r>
              <a:rPr lang="en-US" sz="1800" b="1">
                <a:effectLst/>
                <a:latin typeface="Century Gothic" panose="020B0502020202020204" pitchFamily="34" charset="0"/>
                <a:ea typeface="Times New Roman" panose="02020603050405020304" pitchFamily="18" charset="0"/>
              </a:rPr>
              <a:t>September</a:t>
            </a:r>
            <a:r>
              <a:rPr lang="en-US" sz="1800">
                <a:effectLst/>
                <a:latin typeface="Century Gothic" panose="020B0502020202020204" pitchFamily="34" charset="0"/>
                <a:ea typeface="Times New Roman" panose="02020603050405020304" pitchFamily="18" charset="0"/>
              </a:rPr>
              <a:t> advanced payment:</a:t>
            </a:r>
            <a:endParaRPr lang="en-US" sz="2000">
              <a:effectLst/>
              <a:latin typeface="Times New Roman" panose="02020603050405020304" pitchFamily="18" charset="0"/>
              <a:ea typeface="Times New Roman" panose="02020603050405020304" pitchFamily="18" charset="0"/>
            </a:endParaRPr>
          </a:p>
          <a:p>
            <a:pPr marL="342900" marR="0" lvl="0" indent="-342900" algn="ctr">
              <a:spcBef>
                <a:spcPts val="0"/>
              </a:spcBef>
              <a:spcAft>
                <a:spcPts val="0"/>
              </a:spcAft>
              <a:buFont typeface="+mj-lt"/>
              <a:buAutoNum type="arabicPeriod"/>
              <a:tabLst>
                <a:tab pos="457200" algn="l"/>
              </a:tabLst>
            </a:pPr>
            <a:r>
              <a:rPr lang="en-US" sz="1800">
                <a:effectLst/>
                <a:latin typeface="Century Gothic"/>
                <a:ea typeface="Times New Roman" panose="02020603050405020304" pitchFamily="18" charset="0"/>
              </a:rPr>
              <a:t>Should be submitted no later than July 14, </a:t>
            </a:r>
            <a:r>
              <a:rPr lang="en-US">
                <a:latin typeface="Century Gothic"/>
                <a:ea typeface="Times New Roman" panose="02020603050405020304" pitchFamily="18" charset="0"/>
              </a:rPr>
              <a:t>2025</a:t>
            </a:r>
            <a:r>
              <a:rPr lang="en-US" sz="1800">
                <a:effectLst/>
                <a:latin typeface="Century Gothic"/>
                <a:ea typeface="Times New Roman" panose="02020603050405020304" pitchFamily="18" charset="0"/>
              </a:rPr>
              <a:t> </a:t>
            </a:r>
            <a:r>
              <a:rPr lang="en-US" sz="1800" b="1" u="sng">
                <a:effectLst/>
                <a:latin typeface="Century Gothic"/>
                <a:ea typeface="Times New Roman" panose="02020603050405020304" pitchFamily="18" charset="0"/>
              </a:rPr>
              <a:t>AND</a:t>
            </a:r>
            <a:endParaRPr lang="en-US" sz="2000">
              <a:effectLst/>
              <a:latin typeface="Century Gothic"/>
              <a:ea typeface="Times New Roman" panose="02020603050405020304" pitchFamily="18" charset="0"/>
            </a:endParaRPr>
          </a:p>
          <a:p>
            <a:pPr marL="342900" marR="0" lvl="0" indent="-342900" algn="ctr">
              <a:spcBef>
                <a:spcPts val="0"/>
              </a:spcBef>
              <a:spcAft>
                <a:spcPts val="0"/>
              </a:spcAft>
              <a:buFont typeface="+mj-lt"/>
              <a:buAutoNum type="arabicPeriod"/>
              <a:tabLst>
                <a:tab pos="457200" algn="l"/>
              </a:tabLst>
            </a:pPr>
            <a:r>
              <a:rPr lang="en-US" sz="1800">
                <a:effectLst/>
                <a:latin typeface="Century Gothic"/>
                <a:ea typeface="Times New Roman" panose="02020603050405020304" pitchFamily="18" charset="0"/>
              </a:rPr>
              <a:t>At least 4 approved certificates of eligibilities entered into the provider portal VPK enrollment tab and submitted for approval </a:t>
            </a:r>
            <a:r>
              <a:rPr lang="en-US" sz="1800" b="1" u="sng">
                <a:effectLst/>
                <a:latin typeface="Century Gothic"/>
                <a:ea typeface="Times New Roman" panose="02020603050405020304" pitchFamily="18" charset="0"/>
              </a:rPr>
              <a:t>AND</a:t>
            </a:r>
            <a:endParaRPr lang="en-US" sz="2000">
              <a:effectLst/>
              <a:latin typeface="Century Gothic"/>
              <a:ea typeface="Times New Roman" panose="02020603050405020304" pitchFamily="18" charset="0"/>
            </a:endParaRPr>
          </a:p>
          <a:p>
            <a:pPr marL="342900" marR="0" lvl="0" indent="-342900" algn="ctr">
              <a:spcBef>
                <a:spcPts val="0"/>
              </a:spcBef>
              <a:spcAft>
                <a:spcPts val="0"/>
              </a:spcAft>
              <a:buFont typeface="+mj-lt"/>
              <a:buAutoNum type="arabicPeriod"/>
              <a:tabLst>
                <a:tab pos="457200" algn="l"/>
              </a:tabLst>
            </a:pPr>
            <a:r>
              <a:rPr lang="en-US" sz="1800">
                <a:effectLst/>
                <a:latin typeface="Century Gothic"/>
                <a:ea typeface="Times New Roman" panose="02020603050405020304" pitchFamily="18" charset="0"/>
              </a:rPr>
              <a:t>Your completed original child certificates of eligibility received in our central office no later than July 31, </a:t>
            </a:r>
            <a:r>
              <a:rPr lang="en-US">
                <a:latin typeface="Century Gothic"/>
                <a:ea typeface="Times New Roman" panose="02020603050405020304" pitchFamily="18" charset="0"/>
              </a:rPr>
              <a:t>2025</a:t>
            </a:r>
            <a:r>
              <a:rPr lang="en-US" sz="1800">
                <a:effectLst/>
                <a:latin typeface="Century Gothic"/>
                <a:ea typeface="Times New Roman" panose="02020603050405020304" pitchFamily="18" charset="0"/>
              </a:rPr>
              <a:t>.</a:t>
            </a:r>
            <a:endParaRPr lang="en-US" sz="2000">
              <a:effectLst/>
              <a:latin typeface="Century Gothic"/>
              <a:ea typeface="Times New Roman" panose="02020603050405020304" pitchFamily="18" charset="0"/>
            </a:endParaRPr>
          </a:p>
          <a:p>
            <a:pPr marL="0" marR="0" algn="ctr">
              <a:spcBef>
                <a:spcPts val="0"/>
              </a:spcBef>
              <a:spcAft>
                <a:spcPts val="0"/>
              </a:spcAft>
            </a:pPr>
            <a:endParaRPr lang="en-US" sz="2000">
              <a:effectLst/>
              <a:latin typeface="Times New Roman" panose="02020603050405020304" pitchFamily="18" charset="0"/>
              <a:ea typeface="Times New Roman" panose="02020603050405020304" pitchFamily="18" charset="0"/>
            </a:endParaRPr>
          </a:p>
          <a:p>
            <a:pPr marL="0" marR="0" algn="ctr">
              <a:spcBef>
                <a:spcPts val="0"/>
              </a:spcBef>
              <a:spcAft>
                <a:spcPts val="0"/>
              </a:spcAft>
            </a:pPr>
            <a:r>
              <a:rPr lang="en-US" sz="1800">
                <a:effectLst/>
                <a:latin typeface="Century Gothic" panose="020B0502020202020204" pitchFamily="34" charset="0"/>
                <a:ea typeface="Times New Roman" panose="02020603050405020304" pitchFamily="18" charset="0"/>
              </a:rPr>
              <a:t>To receive the </a:t>
            </a:r>
            <a:r>
              <a:rPr lang="en-US" sz="1800" b="1">
                <a:effectLst/>
                <a:latin typeface="Century Gothic" panose="020B0502020202020204" pitchFamily="34" charset="0"/>
                <a:ea typeface="Times New Roman" panose="02020603050405020304" pitchFamily="18" charset="0"/>
              </a:rPr>
              <a:t>October</a:t>
            </a:r>
            <a:r>
              <a:rPr lang="en-US" sz="1800">
                <a:effectLst/>
                <a:latin typeface="Century Gothic" panose="020B0502020202020204" pitchFamily="34" charset="0"/>
                <a:ea typeface="Times New Roman" panose="02020603050405020304" pitchFamily="18" charset="0"/>
              </a:rPr>
              <a:t> advanced payment:</a:t>
            </a:r>
            <a:endParaRPr lang="en-US" sz="2000">
              <a:effectLst/>
              <a:latin typeface="Times New Roman" panose="02020603050405020304" pitchFamily="18" charset="0"/>
              <a:ea typeface="Times New Roman" panose="02020603050405020304" pitchFamily="18" charset="0"/>
            </a:endParaRPr>
          </a:p>
          <a:p>
            <a:pPr marL="342900" marR="0" lvl="0" indent="-342900" algn="ctr">
              <a:spcBef>
                <a:spcPts val="0"/>
              </a:spcBef>
              <a:spcAft>
                <a:spcPts val="0"/>
              </a:spcAft>
              <a:buFont typeface="+mj-lt"/>
              <a:buAutoNum type="arabicPeriod"/>
              <a:tabLst>
                <a:tab pos="457200" algn="l"/>
              </a:tabLst>
            </a:pPr>
            <a:r>
              <a:rPr lang="en-US" sz="1800">
                <a:effectLst/>
                <a:latin typeface="Century Gothic"/>
                <a:ea typeface="Times New Roman" panose="02020603050405020304" pitchFamily="18" charset="0"/>
              </a:rPr>
              <a:t>Should </a:t>
            </a:r>
            <a:r>
              <a:rPr kumimoji="0" lang="en-US" sz="1800" b="0" i="0" u="none" strike="noStrike" kern="1200" cap="none" spc="0" normalizeH="0" baseline="0" noProof="0">
                <a:ln>
                  <a:noFill/>
                </a:ln>
                <a:solidFill>
                  <a:prstClr val="black"/>
                </a:solidFill>
                <a:effectLst/>
                <a:uLnTx/>
                <a:uFillTx/>
                <a:latin typeface="Century Gothic"/>
                <a:ea typeface="Times New Roman" panose="02020603050405020304" pitchFamily="18" charset="0"/>
              </a:rPr>
              <a:t>be submitted </a:t>
            </a:r>
            <a:r>
              <a:rPr lang="en-US" sz="1800">
                <a:effectLst/>
                <a:latin typeface="Century Gothic"/>
                <a:ea typeface="Times New Roman" panose="02020603050405020304" pitchFamily="18" charset="0"/>
              </a:rPr>
              <a:t>no later than August 15, </a:t>
            </a:r>
            <a:r>
              <a:rPr lang="en-US">
                <a:latin typeface="Century Gothic"/>
                <a:ea typeface="Times New Roman" panose="02020603050405020304" pitchFamily="18" charset="0"/>
              </a:rPr>
              <a:t>2025</a:t>
            </a:r>
            <a:r>
              <a:rPr lang="en-US" sz="1800">
                <a:effectLst/>
                <a:latin typeface="Century Gothic"/>
                <a:ea typeface="Times New Roman" panose="02020603050405020304" pitchFamily="18" charset="0"/>
              </a:rPr>
              <a:t> </a:t>
            </a:r>
            <a:r>
              <a:rPr lang="en-US" sz="1800" b="1" u="sng">
                <a:effectLst/>
                <a:latin typeface="Century Gothic"/>
                <a:ea typeface="Times New Roman" panose="02020603050405020304" pitchFamily="18" charset="0"/>
              </a:rPr>
              <a:t>AND</a:t>
            </a:r>
            <a:endParaRPr lang="en-US" sz="2000">
              <a:effectLst/>
              <a:latin typeface="Century Gothic"/>
              <a:ea typeface="Times New Roman" panose="02020603050405020304" pitchFamily="18" charset="0"/>
            </a:endParaRPr>
          </a:p>
          <a:p>
            <a:pPr marL="342900" marR="0" lvl="0" indent="-342900" algn="ctr">
              <a:spcBef>
                <a:spcPts val="0"/>
              </a:spcBef>
              <a:spcAft>
                <a:spcPts val="0"/>
              </a:spcAft>
              <a:buFont typeface="+mj-lt"/>
              <a:buAutoNum type="arabicPeriod"/>
              <a:tabLst>
                <a:tab pos="457200" algn="l"/>
              </a:tabLst>
            </a:pPr>
            <a:r>
              <a:rPr lang="en-US" sz="1800">
                <a:effectLst/>
                <a:latin typeface="Century Gothic"/>
                <a:ea typeface="Times New Roman" panose="02020603050405020304" pitchFamily="18" charset="0"/>
              </a:rPr>
              <a:t>At least 4 approved certificates of eligibilities entered into the provider portal VPK enrollment tab and submitted for approval </a:t>
            </a:r>
            <a:r>
              <a:rPr lang="en-US" sz="1800" b="1" u="sng">
                <a:effectLst/>
                <a:latin typeface="Century Gothic"/>
                <a:ea typeface="Times New Roman" panose="02020603050405020304" pitchFamily="18" charset="0"/>
              </a:rPr>
              <a:t>AND</a:t>
            </a:r>
            <a:endParaRPr lang="en-US" sz="2000">
              <a:effectLst/>
              <a:latin typeface="Century Gothic"/>
              <a:ea typeface="Times New Roman" panose="02020603050405020304" pitchFamily="18" charset="0"/>
            </a:endParaRPr>
          </a:p>
          <a:p>
            <a:pPr marL="342900" marR="0" lvl="0" indent="-342900" algn="ctr">
              <a:spcBef>
                <a:spcPts val="0"/>
              </a:spcBef>
              <a:spcAft>
                <a:spcPts val="0"/>
              </a:spcAft>
              <a:buFont typeface="+mj-lt"/>
              <a:buAutoNum type="arabicPeriod"/>
              <a:tabLst>
                <a:tab pos="457200" algn="l"/>
              </a:tabLst>
            </a:pPr>
            <a:r>
              <a:rPr lang="en-US" sz="1800">
                <a:effectLst/>
                <a:latin typeface="Century Gothic"/>
                <a:ea typeface="Times New Roman" panose="02020603050405020304" pitchFamily="18" charset="0"/>
              </a:rPr>
              <a:t>Your completed original child certificates of eligibility received in our central office no later than August </a:t>
            </a:r>
            <a:r>
              <a:rPr lang="en-US">
                <a:latin typeface="Century Gothic"/>
                <a:ea typeface="Times New Roman" panose="02020603050405020304" pitchFamily="18" charset="0"/>
              </a:rPr>
              <a:t>29</a:t>
            </a:r>
            <a:r>
              <a:rPr lang="en-US" sz="1800">
                <a:effectLst/>
                <a:latin typeface="Century Gothic"/>
                <a:ea typeface="Times New Roman" panose="02020603050405020304" pitchFamily="18" charset="0"/>
              </a:rPr>
              <a:t>, </a:t>
            </a:r>
            <a:r>
              <a:rPr lang="en-US">
                <a:latin typeface="Century Gothic"/>
                <a:ea typeface="Times New Roman" panose="02020603050405020304" pitchFamily="18" charset="0"/>
              </a:rPr>
              <a:t>2025</a:t>
            </a:r>
            <a:r>
              <a:rPr lang="en-US" sz="1800">
                <a:effectLst/>
                <a:latin typeface="Century Gothic"/>
                <a:ea typeface="Times New Roman" panose="02020603050405020304" pitchFamily="18" charset="0"/>
              </a:rPr>
              <a:t>.</a:t>
            </a:r>
            <a:endParaRPr lang="en-US" sz="2000">
              <a:effectLst/>
              <a:latin typeface="Century Gothic"/>
              <a:ea typeface="Times New Roman" panose="02020603050405020304" pitchFamily="18" charset="0"/>
            </a:endParaRPr>
          </a:p>
          <a:p>
            <a:pPr marL="0" marR="0" algn="ctr">
              <a:spcBef>
                <a:spcPts val="0"/>
              </a:spcBef>
              <a:spcAft>
                <a:spcPts val="0"/>
              </a:spcAft>
            </a:pPr>
            <a:endParaRPr lang="en-US" sz="200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06A2F5F8-05AB-8EA7-BD17-F46721F9E0D3}"/>
              </a:ext>
            </a:extLst>
          </p:cNvPr>
          <p:cNvSpPr txBox="1"/>
          <p:nvPr/>
        </p:nvSpPr>
        <p:spPr>
          <a:xfrm>
            <a:off x="2239391" y="870011"/>
            <a:ext cx="8333913" cy="677108"/>
          </a:xfrm>
          <a:prstGeom prst="rect">
            <a:avLst/>
          </a:prstGeom>
          <a:noFill/>
        </p:spPr>
        <p:txBody>
          <a:bodyPr wrap="square">
            <a:spAutoFit/>
          </a:bodyPr>
          <a:lstStyle/>
          <a:p>
            <a:r>
              <a:rPr lang="en-US" sz="2000" b="0" i="1" u="none" strike="noStrike">
                <a:solidFill>
                  <a:srgbClr val="000000"/>
                </a:solidFill>
                <a:effectLst/>
                <a:latin typeface="Franklin Gothic Book" panose="020B0503020102020204" pitchFamily="34" charset="0"/>
              </a:rPr>
              <a:t>***Advanced payment deadlines are subject to change per DEL policy***</a:t>
            </a:r>
            <a:r>
              <a:rPr lang="en-US" sz="2000" b="0" i="0">
                <a:solidFill>
                  <a:srgbClr val="000000"/>
                </a:solidFill>
                <a:effectLst/>
                <a:latin typeface="Franklin Gothic Book" panose="020B0503020102020204" pitchFamily="34" charset="0"/>
              </a:rPr>
              <a:t>​</a:t>
            </a:r>
            <a:br>
              <a:rPr lang="en-US" sz="2000" b="0" i="0">
                <a:solidFill>
                  <a:srgbClr val="000000"/>
                </a:solidFill>
                <a:effectLst/>
                <a:latin typeface="Franklin Gothic Book" panose="020B0503020102020204" pitchFamily="34" charset="0"/>
              </a:rPr>
            </a:br>
            <a:endParaRPr lang="en-US"/>
          </a:p>
        </p:txBody>
      </p:sp>
      <p:pic>
        <p:nvPicPr>
          <p:cNvPr id="5" name="Picture 4" descr="A colorful bird with wings&#10;&#10;AI-generated content may be incorrect.">
            <a:extLst>
              <a:ext uri="{FF2B5EF4-FFF2-40B4-BE49-F238E27FC236}">
                <a16:creationId xmlns:a16="http://schemas.microsoft.com/office/drawing/2014/main" id="{F1EBCC5F-4DD5-8271-1DF7-6C902057FD5C}"/>
              </a:ext>
            </a:extLst>
          </p:cNvPr>
          <p:cNvPicPr>
            <a:picLocks noChangeAspect="1"/>
          </p:cNvPicPr>
          <p:nvPr/>
        </p:nvPicPr>
        <p:blipFill>
          <a:blip r:embed="rId2"/>
          <a:stretch>
            <a:fillRect/>
          </a:stretch>
        </p:blipFill>
        <p:spPr>
          <a:xfrm>
            <a:off x="10700620" y="5737573"/>
            <a:ext cx="1333500" cy="1123950"/>
          </a:xfrm>
          <a:prstGeom prst="rect">
            <a:avLst/>
          </a:prstGeom>
        </p:spPr>
      </p:pic>
    </p:spTree>
    <p:extLst>
      <p:ext uri="{BB962C8B-B14F-4D97-AF65-F5344CB8AC3E}">
        <p14:creationId xmlns:p14="http://schemas.microsoft.com/office/powerpoint/2010/main" val="575098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729BC-6CCC-6CDF-3957-6C9595D7C7E4}"/>
              </a:ext>
            </a:extLst>
          </p:cNvPr>
          <p:cNvSpPr>
            <a:spLocks noGrp="1"/>
          </p:cNvSpPr>
          <p:nvPr>
            <p:ph type="title"/>
          </p:nvPr>
        </p:nvSpPr>
        <p:spPr>
          <a:xfrm>
            <a:off x="1611086" y="87086"/>
            <a:ext cx="9601200" cy="658586"/>
          </a:xfrm>
        </p:spPr>
        <p:txBody>
          <a:bodyPr>
            <a:normAutofit fontScale="90000"/>
          </a:bodyPr>
          <a:lstStyle/>
          <a:p>
            <a:r>
              <a:rPr lang="en-US" b="1" i="1">
                <a:ea typeface="+mj-lt"/>
                <a:cs typeface="+mj-lt"/>
              </a:rPr>
              <a:t> Unusual Incident Reporting to ECS</a:t>
            </a:r>
            <a:endParaRPr lang="en-US"/>
          </a:p>
        </p:txBody>
      </p:sp>
      <p:sp>
        <p:nvSpPr>
          <p:cNvPr id="3" name="Content Placeholder 2">
            <a:extLst>
              <a:ext uri="{FF2B5EF4-FFF2-40B4-BE49-F238E27FC236}">
                <a16:creationId xmlns:a16="http://schemas.microsoft.com/office/drawing/2014/main" id="{DDB2A847-696D-5E69-119D-CB3573ADCBA1}"/>
              </a:ext>
            </a:extLst>
          </p:cNvPr>
          <p:cNvSpPr>
            <a:spLocks noGrp="1"/>
          </p:cNvSpPr>
          <p:nvPr>
            <p:ph idx="1"/>
          </p:nvPr>
        </p:nvSpPr>
        <p:spPr>
          <a:xfrm>
            <a:off x="903515" y="751114"/>
            <a:ext cx="11157856" cy="6019800"/>
          </a:xfrm>
        </p:spPr>
        <p:txBody>
          <a:bodyPr vert="horz" lIns="91440" tIns="45720" rIns="91440" bIns="45720" rtlCol="0" anchor="t">
            <a:normAutofit/>
          </a:bodyPr>
          <a:lstStyle/>
          <a:p>
            <a:pPr marL="0" indent="0">
              <a:buNone/>
            </a:pPr>
            <a:r>
              <a:rPr lang="en-US">
                <a:latin typeface="Aptos"/>
              </a:rPr>
              <a:t>Providers </a:t>
            </a:r>
            <a:r>
              <a:rPr lang="en-US" b="1" u="sng">
                <a:solidFill>
                  <a:srgbClr val="FF0000"/>
                </a:solidFill>
                <a:highlight>
                  <a:srgbClr val="FFFF00"/>
                </a:highlight>
                <a:latin typeface="Aptos"/>
              </a:rPr>
              <a:t>must</a:t>
            </a:r>
            <a:r>
              <a:rPr lang="en-US">
                <a:latin typeface="Aptos"/>
              </a:rPr>
              <a:t> report </a:t>
            </a:r>
            <a:r>
              <a:rPr lang="en-US">
                <a:latin typeface="Aptos"/>
                <a:ea typeface="+mn-lt"/>
                <a:cs typeface="+mn-lt"/>
              </a:rPr>
              <a:t>unusual incidents to ECS by no later than the close of business on the next business day of the unusual incident and to submit a written report within three (3) business days from the date of the incident to be in compliance with your SR/VPK Contract.</a:t>
            </a:r>
            <a:endParaRPr lang="en-US">
              <a:latin typeface="Aptos"/>
            </a:endParaRPr>
          </a:p>
          <a:p>
            <a:pPr marL="0" indent="0">
              <a:buNone/>
            </a:pPr>
            <a:r>
              <a:rPr lang="en-US" b="1" i="1" u="sng">
                <a:latin typeface="Aptos"/>
              </a:rPr>
              <a:t>SR</a:t>
            </a:r>
          </a:p>
          <a:p>
            <a:pPr marL="0" indent="0">
              <a:buNone/>
            </a:pPr>
            <a:r>
              <a:rPr lang="en-US" sz="1400" b="1" i="1">
                <a:latin typeface="Aptos"/>
              </a:rPr>
              <a:t>XI. NOTIFICATION</a:t>
            </a:r>
            <a:endParaRPr lang="en-US" sz="1400">
              <a:latin typeface="Aptos"/>
            </a:endParaRPr>
          </a:p>
          <a:p>
            <a:pPr marL="0" indent="0">
              <a:buNone/>
            </a:pPr>
            <a:r>
              <a:rPr lang="en-US" sz="1400" b="1" i="1">
                <a:latin typeface="Aptos"/>
              </a:rPr>
              <a:t>81. Unusual Incident Notification.</a:t>
            </a:r>
            <a:r>
              <a:rPr lang="en-US" sz="1400" i="1">
                <a:latin typeface="Aptos"/>
              </a:rPr>
              <a:t> PROVIDER agrees to report unusual incidents to COALITION by no later than the close of business on the next business day of the unusual incident and to submit a written report to COALITION within three (3) business days from the date of the incident.  For licensed providers, sending a copy of the incident report submitted for  DCF to COALITION will constitute compliance with this paragraph. An unusual incident is any significant event involving the health and safety of children under PROVIDER’s care. Examples of unusual incidents include: accusations of abuse or neglect against PROVIDER or PROVIDER’s staff; the injury of a child which requires professional medical attention at PROVIDER’s site or written notification from the child’s parent that the child received professional medical attention; and when PROVIDER receives notice of litigation where PROVIDER is a named party or defendant and which relates to the PROVIDER's operation at any location at which SR services are being provided.</a:t>
            </a:r>
            <a:endParaRPr lang="en-US" sz="1400">
              <a:latin typeface="Aptos"/>
            </a:endParaRPr>
          </a:p>
          <a:p>
            <a:pPr marL="0" indent="0">
              <a:buNone/>
            </a:pPr>
            <a:r>
              <a:rPr lang="en-US" b="1" i="1" u="sng">
                <a:latin typeface="Aptos"/>
              </a:rPr>
              <a:t>VPK</a:t>
            </a:r>
          </a:p>
          <a:p>
            <a:pPr marL="0" indent="0">
              <a:buNone/>
            </a:pPr>
            <a:r>
              <a:rPr lang="en-US" sz="1400" i="1">
                <a:latin typeface="Arial Rounded MT Bold"/>
                <a:ea typeface="+mn-lt"/>
                <a:cs typeface="+mn-lt"/>
              </a:rPr>
              <a:t>XII. NOTIFICATION</a:t>
            </a:r>
          </a:p>
          <a:p>
            <a:pPr marL="0" indent="0">
              <a:buNone/>
            </a:pPr>
            <a:r>
              <a:rPr lang="en-US" sz="1400" b="1" i="1">
                <a:ea typeface="+mn-lt"/>
                <a:cs typeface="+mn-lt"/>
              </a:rPr>
              <a:t>66.Unusual Incident Notification.</a:t>
            </a:r>
            <a:r>
              <a:rPr lang="en-US" sz="1400">
                <a:ea typeface="+mn-lt"/>
                <a:cs typeface="+mn-lt"/>
              </a:rPr>
              <a:t> </a:t>
            </a:r>
            <a:r>
              <a:rPr lang="en-US" sz="1400" i="1">
                <a:latin typeface="Aptos"/>
                <a:ea typeface="+mn-lt"/>
                <a:cs typeface="+mn-lt"/>
              </a:rPr>
              <a:t>PROVIDER agrees to report unusual incidents to COALITION by no later than the close of business on the next business day of the unusual incident and to submit a written report to COALITION within three (3) business days from the date of the incident. For licensed providers, sending a copy of the incident report submitted for DCF to COALITION will constitute compliance with this paragraph. An unusual incident is any significant event involving the health and safety of children under PROVIDER’s care. Examples of unusual incidents include: accusations of abuse or neglect against PROVIDER or PROVIDER’s staff; the injury of a child which requires professional medical attention at PROVIDER’s site or written notification from the child’s parent that the child received professional medical attention; and when PROVIDER receives notice of litigation where PROVIDER is a named party or defendant that relates to PROVIDER’s operation of VPK services.</a:t>
            </a:r>
            <a:endParaRPr lang="en-US" sz="1400" i="1">
              <a:latin typeface="Aptos"/>
            </a:endParaRPr>
          </a:p>
        </p:txBody>
      </p:sp>
    </p:spTree>
    <p:extLst>
      <p:ext uri="{BB962C8B-B14F-4D97-AF65-F5344CB8AC3E}">
        <p14:creationId xmlns:p14="http://schemas.microsoft.com/office/powerpoint/2010/main" val="3195846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2793B903-AB42-42A0-AE97-93D366679C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0" name="Rectangle 29">
            <a:extLst>
              <a:ext uri="{FF2B5EF4-FFF2-40B4-BE49-F238E27FC236}">
                <a16:creationId xmlns:a16="http://schemas.microsoft.com/office/drawing/2014/main" id="{A93D97C6-63EF-4CA6-B01D-25E2772DC9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9E4908-6D33-E858-929F-F4D618DE73F7}"/>
              </a:ext>
            </a:extLst>
          </p:cNvPr>
          <p:cNvSpPr>
            <a:spLocks noGrp="1"/>
          </p:cNvSpPr>
          <p:nvPr>
            <p:ph type="title"/>
          </p:nvPr>
        </p:nvSpPr>
        <p:spPr>
          <a:xfrm>
            <a:off x="5100824" y="685800"/>
            <a:ext cx="6176776" cy="1485900"/>
          </a:xfrm>
        </p:spPr>
        <p:txBody>
          <a:bodyPr vert="horz" lIns="91440" tIns="45720" rIns="91440" bIns="45720" rtlCol="0" anchor="t">
            <a:normAutofit/>
          </a:bodyPr>
          <a:lstStyle/>
          <a:p>
            <a:pPr algn="ctr">
              <a:lnSpc>
                <a:spcPct val="89000"/>
              </a:lnSpc>
            </a:pPr>
            <a:r>
              <a:rPr lang="en-US">
                <a:solidFill>
                  <a:schemeClr val="tx1"/>
                </a:solidFill>
              </a:rPr>
              <a:t>Attendance</a:t>
            </a:r>
          </a:p>
        </p:txBody>
      </p:sp>
      <p:pic>
        <p:nvPicPr>
          <p:cNvPr id="9" name="Picture Placeholder 8" descr="A black background with white text&#10;&#10;AI-generated content may be incorrect.">
            <a:extLst>
              <a:ext uri="{FF2B5EF4-FFF2-40B4-BE49-F238E27FC236}">
                <a16:creationId xmlns:a16="http://schemas.microsoft.com/office/drawing/2014/main" id="{751C1772-300C-7429-A4E4-D9CD1B18407B}"/>
              </a:ext>
            </a:extLst>
          </p:cNvPr>
          <p:cNvPicPr>
            <a:picLocks noGrp="1" noChangeAspect="1"/>
          </p:cNvPicPr>
          <p:nvPr>
            <p:ph type="pic" idx="1"/>
          </p:nvPr>
        </p:nvPicPr>
        <p:blipFill>
          <a:blip r:embed="rId2"/>
          <a:srcRect t="8347" b="8932"/>
          <a:stretch/>
        </p:blipFill>
        <p:spPr>
          <a:xfrm>
            <a:off x="477701" y="2454221"/>
            <a:ext cx="3437853" cy="1938366"/>
          </a:xfrm>
          <a:prstGeom prst="rect">
            <a:avLst/>
          </a:prstGeom>
        </p:spPr>
      </p:pic>
      <p:sp>
        <p:nvSpPr>
          <p:cNvPr id="32" name="Rectangle 31">
            <a:extLst>
              <a:ext uri="{FF2B5EF4-FFF2-40B4-BE49-F238E27FC236}">
                <a16:creationId xmlns:a16="http://schemas.microsoft.com/office/drawing/2014/main" id="{5DA4A40B-EDCE-42FC-B189-AEFB4F82E8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Text Placeholder 3">
            <a:extLst>
              <a:ext uri="{FF2B5EF4-FFF2-40B4-BE49-F238E27FC236}">
                <a16:creationId xmlns:a16="http://schemas.microsoft.com/office/drawing/2014/main" id="{B182EF45-5018-ACF4-0712-C28179BBC069}"/>
              </a:ext>
            </a:extLst>
          </p:cNvPr>
          <p:cNvSpPr>
            <a:spLocks noGrp="1"/>
          </p:cNvSpPr>
          <p:nvPr>
            <p:ph type="body" sz="half" idx="2"/>
          </p:nvPr>
        </p:nvSpPr>
        <p:spPr>
          <a:xfrm>
            <a:off x="4879598" y="2032091"/>
            <a:ext cx="7296685" cy="3429728"/>
          </a:xfrm>
        </p:spPr>
        <p:txBody>
          <a:bodyPr vert="horz" lIns="91440" tIns="45720" rIns="91440" bIns="45720" rtlCol="0" anchor="t">
            <a:normAutofit/>
          </a:bodyPr>
          <a:lstStyle/>
          <a:p>
            <a:pPr>
              <a:lnSpc>
                <a:spcPct val="94000"/>
              </a:lnSpc>
              <a:spcAft>
                <a:spcPts val="200"/>
              </a:spcAft>
            </a:pPr>
            <a:r>
              <a:rPr lang="en-US" sz="4000"/>
              <a:t>Please type the following into the chat for attendance:</a:t>
            </a:r>
            <a:endParaRPr lang="en-US"/>
          </a:p>
          <a:p>
            <a:pPr>
              <a:lnSpc>
                <a:spcPct val="94000"/>
              </a:lnSpc>
              <a:spcAft>
                <a:spcPts val="200"/>
              </a:spcAft>
            </a:pPr>
            <a:endParaRPr lang="en-US" sz="1400"/>
          </a:p>
          <a:p>
            <a:pPr marL="742950" indent="-742950">
              <a:lnSpc>
                <a:spcPct val="94000"/>
              </a:lnSpc>
              <a:spcAft>
                <a:spcPts val="200"/>
              </a:spcAft>
              <a:buAutoNum type="arabicPeriod"/>
            </a:pPr>
            <a:r>
              <a:rPr lang="en-US" sz="4000"/>
              <a:t>Name</a:t>
            </a:r>
          </a:p>
          <a:p>
            <a:pPr>
              <a:lnSpc>
                <a:spcPct val="94000"/>
              </a:lnSpc>
              <a:spcAft>
                <a:spcPts val="200"/>
              </a:spcAft>
            </a:pPr>
            <a:endParaRPr lang="en-US" sz="1400"/>
          </a:p>
          <a:p>
            <a:pPr>
              <a:lnSpc>
                <a:spcPct val="94000"/>
              </a:lnSpc>
              <a:spcAft>
                <a:spcPts val="200"/>
              </a:spcAft>
            </a:pPr>
            <a:r>
              <a:rPr lang="en-US" sz="4000"/>
              <a:t>2.  Program/Agency Name</a:t>
            </a:r>
          </a:p>
          <a:p>
            <a:pPr>
              <a:lnSpc>
                <a:spcPct val="94000"/>
              </a:lnSpc>
              <a:spcAft>
                <a:spcPts val="200"/>
              </a:spcAft>
            </a:pPr>
            <a:endParaRPr lang="en-US" sz="1400"/>
          </a:p>
          <a:p>
            <a:pPr>
              <a:lnSpc>
                <a:spcPct val="94000"/>
              </a:lnSpc>
              <a:spcAft>
                <a:spcPts val="200"/>
              </a:spcAft>
            </a:pPr>
            <a:endParaRPr lang="en-US" sz="4000"/>
          </a:p>
        </p:txBody>
      </p:sp>
      <p:pic>
        <p:nvPicPr>
          <p:cNvPr id="11" name="Picture 10" descr="A colorful bird with wings&#10;&#10;AI-generated content may be incorrect.">
            <a:extLst>
              <a:ext uri="{FF2B5EF4-FFF2-40B4-BE49-F238E27FC236}">
                <a16:creationId xmlns:a16="http://schemas.microsoft.com/office/drawing/2014/main" id="{9C9B99EC-F289-6248-B801-A2B7952CC197}"/>
              </a:ext>
            </a:extLst>
          </p:cNvPr>
          <p:cNvPicPr>
            <a:picLocks noChangeAspect="1"/>
          </p:cNvPicPr>
          <p:nvPr/>
        </p:nvPicPr>
        <p:blipFill>
          <a:blip r:embed="rId3"/>
          <a:stretch>
            <a:fillRect/>
          </a:stretch>
        </p:blipFill>
        <p:spPr>
          <a:xfrm>
            <a:off x="10763250" y="5685381"/>
            <a:ext cx="1333500" cy="1123950"/>
          </a:xfrm>
          <a:prstGeom prst="rect">
            <a:avLst/>
          </a:prstGeom>
        </p:spPr>
      </p:pic>
    </p:spTree>
    <p:extLst>
      <p:ext uri="{BB962C8B-B14F-4D97-AF65-F5344CB8AC3E}">
        <p14:creationId xmlns:p14="http://schemas.microsoft.com/office/powerpoint/2010/main" val="31099930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9409" y="973412"/>
            <a:ext cx="5409942" cy="5308563"/>
          </a:xfrm>
        </p:spPr>
        <p:txBody>
          <a:bodyPr anchor="t">
            <a:noAutofit/>
          </a:bodyPr>
          <a:lstStyle/>
          <a:p>
            <a:pPr marL="0" indent="0">
              <a:buNone/>
            </a:pPr>
            <a:r>
              <a:rPr lang="en-US" sz="1800" b="1">
                <a:solidFill>
                  <a:schemeClr val="tx1"/>
                </a:solidFill>
                <a:cs typeface="Calibri"/>
              </a:rPr>
              <a:t>We want to say Thank you!</a:t>
            </a:r>
          </a:p>
          <a:p>
            <a:pPr marL="0" indent="0">
              <a:buNone/>
            </a:pPr>
            <a:endParaRPr lang="en-US" sz="1800" b="1">
              <a:solidFill>
                <a:schemeClr val="tx1"/>
              </a:solidFill>
              <a:cs typeface="Calibri"/>
            </a:endParaRPr>
          </a:p>
          <a:p>
            <a:pPr marL="0" indent="0">
              <a:buNone/>
            </a:pPr>
            <a:endParaRPr lang="en-US" sz="1800" b="1">
              <a:solidFill>
                <a:srgbClr val="FF0000"/>
              </a:solidFill>
              <a:cs typeface="Calibri"/>
            </a:endParaRPr>
          </a:p>
          <a:p>
            <a:pPr marL="0" indent="0">
              <a:buNone/>
            </a:pPr>
            <a:endParaRPr lang="en-US" sz="1800" b="1">
              <a:solidFill>
                <a:srgbClr val="FF0000"/>
              </a:solidFill>
              <a:cs typeface="Calibri"/>
            </a:endParaRPr>
          </a:p>
          <a:p>
            <a:pPr marL="0" indent="0">
              <a:buNone/>
            </a:pPr>
            <a:r>
              <a:rPr lang="en-US" sz="1800" b="1">
                <a:solidFill>
                  <a:schemeClr val="tx1"/>
                </a:solidFill>
                <a:cs typeface="Calibri"/>
              </a:rPr>
              <a:t>With your help we were able to reach 100% completion for 25-26 provider profiles by May 30,2025 and 25-26 SR Contracts were certified before June 30, 2025. </a:t>
            </a:r>
            <a:endParaRPr lang="en-US" sz="1800" b="1">
              <a:solidFill>
                <a:schemeClr val="tx1"/>
              </a:solidFill>
            </a:endParaRPr>
          </a:p>
          <a:p>
            <a:pPr marL="0" indent="0">
              <a:buNone/>
            </a:pPr>
            <a:endParaRPr lang="en-US" sz="1800" b="1">
              <a:solidFill>
                <a:srgbClr val="FF0000"/>
              </a:solidFill>
            </a:endParaRPr>
          </a:p>
          <a:p>
            <a:pPr marL="0" indent="0">
              <a:buNone/>
            </a:pPr>
            <a:endParaRPr lang="en-US" sz="1800" b="1">
              <a:solidFill>
                <a:srgbClr val="FF0000"/>
              </a:solidFill>
            </a:endParaRPr>
          </a:p>
          <a:p>
            <a:pPr marL="0" indent="0">
              <a:buNone/>
            </a:pPr>
            <a:endParaRPr lang="en-US" sz="1800" b="1">
              <a:solidFill>
                <a:srgbClr val="FF0000"/>
              </a:solidFill>
            </a:endParaRPr>
          </a:p>
        </p:txBody>
      </p:sp>
      <p:pic>
        <p:nvPicPr>
          <p:cNvPr id="9" name="Picture 8">
            <a:extLst>
              <a:ext uri="{FF2B5EF4-FFF2-40B4-BE49-F238E27FC236}">
                <a16:creationId xmlns:a16="http://schemas.microsoft.com/office/drawing/2014/main" id="{6D49F11F-FA03-6CD9-E7EC-ED7317150B3D}"/>
              </a:ext>
            </a:extLst>
          </p:cNvPr>
          <p:cNvPicPr>
            <a:picLocks noChangeAspect="1"/>
          </p:cNvPicPr>
          <p:nvPr/>
        </p:nvPicPr>
        <p:blipFill>
          <a:blip r:embed="rId2"/>
          <a:stretch>
            <a:fillRect/>
          </a:stretch>
        </p:blipFill>
        <p:spPr>
          <a:xfrm>
            <a:off x="870125" y="737118"/>
            <a:ext cx="4160533" cy="4553339"/>
          </a:xfrm>
          <a:prstGeom prst="rect">
            <a:avLst/>
          </a:prstGeom>
        </p:spPr>
      </p:pic>
      <p:pic>
        <p:nvPicPr>
          <p:cNvPr id="4" name="Picture 3" descr="A colorful bird with wings&#10;&#10;AI-generated content may be incorrect.">
            <a:extLst>
              <a:ext uri="{FF2B5EF4-FFF2-40B4-BE49-F238E27FC236}">
                <a16:creationId xmlns:a16="http://schemas.microsoft.com/office/drawing/2014/main" id="{D1BE9E71-0B09-FED8-B96E-9F3CC9BE4681}"/>
              </a:ext>
            </a:extLst>
          </p:cNvPr>
          <p:cNvPicPr>
            <a:picLocks noChangeAspect="1"/>
          </p:cNvPicPr>
          <p:nvPr/>
        </p:nvPicPr>
        <p:blipFill>
          <a:blip r:embed="rId3"/>
          <a:stretch>
            <a:fillRect/>
          </a:stretch>
        </p:blipFill>
        <p:spPr>
          <a:xfrm>
            <a:off x="10700620" y="5737573"/>
            <a:ext cx="1333500" cy="1123950"/>
          </a:xfrm>
          <a:prstGeom prst="rect">
            <a:avLst/>
          </a:prstGeom>
        </p:spPr>
      </p:pic>
    </p:spTree>
    <p:extLst>
      <p:ext uri="{BB962C8B-B14F-4D97-AF65-F5344CB8AC3E}">
        <p14:creationId xmlns:p14="http://schemas.microsoft.com/office/powerpoint/2010/main" val="23641973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6172200" cy="1143000"/>
          </a:xfrm>
        </p:spPr>
        <p:txBody>
          <a:bodyPr>
            <a:normAutofit/>
          </a:bodyPr>
          <a:lstStyle/>
          <a:p>
            <a:r>
              <a:rPr lang="en-US" sz="3200">
                <a:latin typeface="Century Gothic" panose="020B0502020202020204" pitchFamily="34" charset="0"/>
              </a:rPr>
              <a:t>Contract Department Staff</a:t>
            </a:r>
          </a:p>
        </p:txBody>
      </p:sp>
      <p:sp>
        <p:nvSpPr>
          <p:cNvPr id="3" name="Content Placeholder 2"/>
          <p:cNvSpPr>
            <a:spLocks noGrp="1"/>
          </p:cNvSpPr>
          <p:nvPr>
            <p:ph idx="1"/>
          </p:nvPr>
        </p:nvSpPr>
        <p:spPr>
          <a:xfrm>
            <a:off x="1359195" y="3545958"/>
            <a:ext cx="9018181" cy="2208029"/>
          </a:xfrm>
        </p:spPr>
        <p:txBody>
          <a:bodyPr vert="horz" lIns="91440" tIns="45720" rIns="91440" bIns="45720" rtlCol="0" anchor="t">
            <a:normAutofit/>
          </a:bodyPr>
          <a:lstStyle/>
          <a:p>
            <a:pPr marL="383540" indent="-383540"/>
            <a:r>
              <a:rPr lang="en-US">
                <a:latin typeface="Century Gothic"/>
              </a:rPr>
              <a:t>Sarah March, Contract Coordinator, ext. 2206 </a:t>
            </a:r>
            <a:endParaRPr lang="en-US"/>
          </a:p>
          <a:p>
            <a:pPr marL="383540" indent="-383540"/>
            <a:r>
              <a:rPr lang="en-US">
                <a:latin typeface="Century Gothic"/>
              </a:rPr>
              <a:t>Michele Yingst, Contract Specialist, ext.2167</a:t>
            </a:r>
          </a:p>
          <a:p>
            <a:pPr marL="383540" indent="-383540"/>
            <a:r>
              <a:rPr lang="en-US">
                <a:latin typeface="Century Gothic"/>
              </a:rPr>
              <a:t>Cameron Cline, Contract Specialist, ext. 2297</a:t>
            </a:r>
          </a:p>
          <a:p>
            <a:pPr marL="383540" indent="-383540"/>
            <a:r>
              <a:rPr lang="en-US">
                <a:latin typeface="Century Gothic"/>
              </a:rPr>
              <a:t>Melisha Farmer, Contract Monitor, ext. 2243</a:t>
            </a:r>
          </a:p>
          <a:p>
            <a:pPr marL="383540" indent="-383540"/>
            <a:r>
              <a:rPr lang="en-US">
                <a:latin typeface="Century Gothic"/>
              </a:rPr>
              <a:t>TBA,  Contract Specialist</a:t>
            </a:r>
          </a:p>
        </p:txBody>
      </p:sp>
      <p:pic>
        <p:nvPicPr>
          <p:cNvPr id="2050" name="Picture 2" descr="C:\Documents and Settings\awilliams\Local Settings\Temporary Internet Files\Content.IE5\PJ78YL0X\large-telephone-phone-classic-33.3-15657[1].g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08897" y="274638"/>
            <a:ext cx="1466952" cy="1371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4E9472C-85FA-457B-854C-FE6C3BD2FE0D}"/>
              </a:ext>
            </a:extLst>
          </p:cNvPr>
          <p:cNvSpPr txBox="1"/>
          <p:nvPr/>
        </p:nvSpPr>
        <p:spPr>
          <a:xfrm>
            <a:off x="946298" y="1573619"/>
            <a:ext cx="6613451" cy="1569660"/>
          </a:xfrm>
          <a:prstGeom prst="rect">
            <a:avLst/>
          </a:prstGeom>
          <a:noFill/>
        </p:spPr>
        <p:txBody>
          <a:bodyPr wrap="square" rtlCol="0">
            <a:spAutoFit/>
          </a:bodyPr>
          <a:lstStyle/>
          <a:p>
            <a:r>
              <a:rPr lang="en-US" sz="2400">
                <a:latin typeface="Century Gothic" panose="020B0502020202020204" pitchFamily="34" charset="0"/>
              </a:rPr>
              <a:t>If you have any questions regarding Profiles or Contracts, SR or VPK, please reach out to the </a:t>
            </a:r>
            <a:r>
              <a:rPr lang="en-US" sz="2400" b="1">
                <a:latin typeface="Century Gothic" panose="020B0502020202020204" pitchFamily="34" charset="0"/>
              </a:rPr>
              <a:t>Contract Department </a:t>
            </a:r>
            <a:r>
              <a:rPr lang="en-US" sz="2400">
                <a:latin typeface="Century Gothic" panose="020B0502020202020204" pitchFamily="34" charset="0"/>
              </a:rPr>
              <a:t>at </a:t>
            </a:r>
            <a:r>
              <a:rPr lang="en-US" sz="2400" b="1">
                <a:latin typeface="Century Gothic" panose="020B0502020202020204" pitchFamily="34" charset="0"/>
              </a:rPr>
              <a:t>(904) 726-1500 ext. 7054</a:t>
            </a:r>
            <a:r>
              <a:rPr lang="en-US" sz="2400">
                <a:latin typeface="Century Gothic" panose="020B0502020202020204" pitchFamily="34" charset="0"/>
              </a:rPr>
              <a:t>.</a:t>
            </a:r>
          </a:p>
        </p:txBody>
      </p:sp>
      <p:pic>
        <p:nvPicPr>
          <p:cNvPr id="5" name="Picture 4" descr="A colorful bird with wings&#10;&#10;AI-generated content may be incorrect.">
            <a:extLst>
              <a:ext uri="{FF2B5EF4-FFF2-40B4-BE49-F238E27FC236}">
                <a16:creationId xmlns:a16="http://schemas.microsoft.com/office/drawing/2014/main" id="{051B927E-F267-FDD1-99D3-617EDF2BA3CE}"/>
              </a:ext>
            </a:extLst>
          </p:cNvPr>
          <p:cNvPicPr>
            <a:picLocks noChangeAspect="1"/>
          </p:cNvPicPr>
          <p:nvPr/>
        </p:nvPicPr>
        <p:blipFill>
          <a:blip r:embed="rId3"/>
          <a:stretch>
            <a:fillRect/>
          </a:stretch>
        </p:blipFill>
        <p:spPr>
          <a:xfrm>
            <a:off x="10742373" y="5664504"/>
            <a:ext cx="1333500" cy="1123950"/>
          </a:xfrm>
          <a:prstGeom prst="rect">
            <a:avLst/>
          </a:prstGeom>
        </p:spPr>
      </p:pic>
    </p:spTree>
    <p:extLst>
      <p:ext uri="{BB962C8B-B14F-4D97-AF65-F5344CB8AC3E}">
        <p14:creationId xmlns:p14="http://schemas.microsoft.com/office/powerpoint/2010/main" val="3559360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838200"/>
            <a:ext cx="8229600" cy="1143000"/>
          </a:xfrm>
        </p:spPr>
        <p:txBody>
          <a:bodyPr/>
          <a:lstStyle/>
          <a:p>
            <a:r>
              <a:rPr lang="en-US"/>
              <a:t>Questions?</a:t>
            </a:r>
          </a:p>
        </p:txBody>
      </p:sp>
      <p:pic>
        <p:nvPicPr>
          <p:cNvPr id="4098" name="Picture 2" descr="C:\Documents and Settings\awilliams\Local Settings\Temporary Internet Files\Content.IE5\EJDCVWIK\450px-Blue_question_mark.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6675" y="1862138"/>
            <a:ext cx="428625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olorful bird with wings&#10;&#10;AI-generated content may be incorrect.">
            <a:extLst>
              <a:ext uri="{FF2B5EF4-FFF2-40B4-BE49-F238E27FC236}">
                <a16:creationId xmlns:a16="http://schemas.microsoft.com/office/drawing/2014/main" id="{53722E7C-065D-E8E5-246F-4DD2BFCD1469}"/>
              </a:ext>
            </a:extLst>
          </p:cNvPr>
          <p:cNvPicPr>
            <a:picLocks noChangeAspect="1"/>
          </p:cNvPicPr>
          <p:nvPr/>
        </p:nvPicPr>
        <p:blipFill>
          <a:blip r:embed="rId3"/>
          <a:stretch>
            <a:fillRect/>
          </a:stretch>
        </p:blipFill>
        <p:spPr>
          <a:xfrm>
            <a:off x="10700620" y="5737573"/>
            <a:ext cx="1333500" cy="1123950"/>
          </a:xfrm>
          <a:prstGeom prst="rect">
            <a:avLst/>
          </a:prstGeom>
        </p:spPr>
      </p:pic>
    </p:spTree>
    <p:extLst>
      <p:ext uri="{BB962C8B-B14F-4D97-AF65-F5344CB8AC3E}">
        <p14:creationId xmlns:p14="http://schemas.microsoft.com/office/powerpoint/2010/main" val="18394130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35"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36"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38" name="Rectangle 37">
            <a:extLst>
              <a:ext uri="{FF2B5EF4-FFF2-40B4-BE49-F238E27FC236}">
                <a16:creationId xmlns:a16="http://schemas.microsoft.com/office/drawing/2014/main" id="{CB73C468-D875-4A8E-A540-E43BF8232D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B6DCBC0-1EEE-A5CB-6776-4BB328DA2DAE}"/>
              </a:ext>
            </a:extLst>
          </p:cNvPr>
          <p:cNvSpPr>
            <a:spLocks noGrp="1"/>
          </p:cNvSpPr>
          <p:nvPr>
            <p:ph type="title"/>
          </p:nvPr>
        </p:nvSpPr>
        <p:spPr>
          <a:xfrm>
            <a:off x="6711885" y="634028"/>
            <a:ext cx="4798243" cy="3732835"/>
          </a:xfrm>
        </p:spPr>
        <p:txBody>
          <a:bodyPr vert="horz" lIns="91440" tIns="45720" rIns="91440" bIns="45720" rtlCol="0" anchor="b">
            <a:normAutofit/>
          </a:bodyPr>
          <a:lstStyle/>
          <a:p>
            <a:pPr algn="ctr"/>
            <a:r>
              <a:rPr lang="en-US" sz="5000"/>
              <a:t>Florida’s Assessment of Student thinking </a:t>
            </a:r>
            <a:br>
              <a:rPr lang="en-US" sz="5000"/>
            </a:br>
            <a:r>
              <a:rPr lang="en-US" sz="5000"/>
              <a:t>(FAST)</a:t>
            </a:r>
          </a:p>
        </p:txBody>
      </p:sp>
      <p:sp>
        <p:nvSpPr>
          <p:cNvPr id="3" name="Text Placeholder 2">
            <a:extLst>
              <a:ext uri="{FF2B5EF4-FFF2-40B4-BE49-F238E27FC236}">
                <a16:creationId xmlns:a16="http://schemas.microsoft.com/office/drawing/2014/main" id="{DD2D2B81-FFDE-0D4D-AD69-6F14EF386D66}"/>
              </a:ext>
            </a:extLst>
          </p:cNvPr>
          <p:cNvSpPr>
            <a:spLocks noGrp="1"/>
          </p:cNvSpPr>
          <p:nvPr>
            <p:ph type="body" idx="1"/>
          </p:nvPr>
        </p:nvSpPr>
        <p:spPr>
          <a:xfrm>
            <a:off x="6410424" y="5042516"/>
            <a:ext cx="5293895" cy="84711"/>
          </a:xfrm>
        </p:spPr>
        <p:txBody>
          <a:bodyPr vert="horz" lIns="91440" tIns="45720" rIns="91440" bIns="45720" rtlCol="0">
            <a:normAutofit fontScale="25000" lnSpcReduction="20000"/>
          </a:bodyPr>
          <a:lstStyle/>
          <a:p>
            <a:pPr algn="ctr">
              <a:lnSpc>
                <a:spcPct val="102000"/>
              </a:lnSpc>
              <a:spcAft>
                <a:spcPts val="600"/>
              </a:spcAft>
            </a:pPr>
            <a:endParaRPr lang="en-US" sz="9600"/>
          </a:p>
          <a:p>
            <a:pPr algn="ctr">
              <a:lnSpc>
                <a:spcPct val="102000"/>
              </a:lnSpc>
              <a:spcAft>
                <a:spcPts val="600"/>
              </a:spcAft>
            </a:pPr>
            <a:r>
              <a:rPr lang="en-US" sz="9600"/>
              <a:t>    Roushawn (Shawn) Saunders</a:t>
            </a:r>
          </a:p>
        </p:txBody>
      </p:sp>
      <p:sp>
        <p:nvSpPr>
          <p:cNvPr id="40" name="Freeform 6">
            <a:extLst>
              <a:ext uri="{FF2B5EF4-FFF2-40B4-BE49-F238E27FC236}">
                <a16:creationId xmlns:a16="http://schemas.microsoft.com/office/drawing/2014/main" id="{B4734F2F-19FC-4D35-9BDE-5CEAD57D9B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27878"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42" name="Freeform 6">
            <a:extLst>
              <a:ext uri="{FF2B5EF4-FFF2-40B4-BE49-F238E27FC236}">
                <a16:creationId xmlns:a16="http://schemas.microsoft.com/office/drawing/2014/main" id="{D97A8A26-FD96-4968-A34A-727382AC7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pic>
        <p:nvPicPr>
          <p:cNvPr id="6" name="Picture 5">
            <a:extLst>
              <a:ext uri="{FF2B5EF4-FFF2-40B4-BE49-F238E27FC236}">
                <a16:creationId xmlns:a16="http://schemas.microsoft.com/office/drawing/2014/main" id="{E08D76FE-9A41-FA91-9AC4-0312EFE49618}"/>
              </a:ext>
            </a:extLst>
          </p:cNvPr>
          <p:cNvPicPr>
            <a:picLocks noChangeAspect="1"/>
          </p:cNvPicPr>
          <p:nvPr/>
        </p:nvPicPr>
        <p:blipFill>
          <a:blip r:embed="rId2"/>
          <a:srcRect t="1129" r="-3" b="1127"/>
          <a:stretch/>
        </p:blipFill>
        <p:spPr>
          <a:xfrm>
            <a:off x="1599382" y="1333221"/>
            <a:ext cx="3751711" cy="4391574"/>
          </a:xfrm>
          <a:prstGeom prst="rect">
            <a:avLst/>
          </a:prstGeom>
        </p:spPr>
      </p:pic>
      <p:pic>
        <p:nvPicPr>
          <p:cNvPr id="5" name="Picture 4" descr="A colorful bird with wings&#10;&#10;AI-generated content may be incorrect.">
            <a:extLst>
              <a:ext uri="{FF2B5EF4-FFF2-40B4-BE49-F238E27FC236}">
                <a16:creationId xmlns:a16="http://schemas.microsoft.com/office/drawing/2014/main" id="{CD1B9CF5-F1D0-F82B-6D5F-94AC49D3FA22}"/>
              </a:ext>
            </a:extLst>
          </p:cNvPr>
          <p:cNvPicPr>
            <a:picLocks noChangeAspect="1"/>
          </p:cNvPicPr>
          <p:nvPr/>
        </p:nvPicPr>
        <p:blipFill>
          <a:blip r:embed="rId3"/>
          <a:srcRect t="9829" b="12158"/>
          <a:stretch/>
        </p:blipFill>
        <p:spPr>
          <a:xfrm>
            <a:off x="10713477" y="5891087"/>
            <a:ext cx="1228595" cy="807842"/>
          </a:xfrm>
          <a:prstGeom prst="rect">
            <a:avLst/>
          </a:prstGeom>
          <a:ln>
            <a:noFill/>
          </a:ln>
          <a:effectLst/>
        </p:spPr>
      </p:pic>
    </p:spTree>
    <p:extLst>
      <p:ext uri="{BB962C8B-B14F-4D97-AF65-F5344CB8AC3E}">
        <p14:creationId xmlns:p14="http://schemas.microsoft.com/office/powerpoint/2010/main" val="17862108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153D1D3-5EA2-264B-7011-A8DFAB598181}"/>
              </a:ext>
            </a:extLst>
          </p:cNvPr>
          <p:cNvSpPr>
            <a:spLocks noGrp="1"/>
          </p:cNvSpPr>
          <p:nvPr>
            <p:ph idx="1"/>
          </p:nvPr>
        </p:nvSpPr>
        <p:spPr/>
        <p:txBody>
          <a:bodyPr vert="horz" lIns="91440" tIns="45720" rIns="91440" bIns="45720" rtlCol="0" anchor="t">
            <a:normAutofit/>
          </a:bodyPr>
          <a:lstStyle/>
          <a:p>
            <a:pPr marL="0" indent="0">
              <a:buNone/>
            </a:pPr>
            <a:r>
              <a:rPr lang="en-US">
                <a:solidFill>
                  <a:srgbClr val="0070C0"/>
                </a:solidFill>
                <a:latin typeface="Aptos"/>
              </a:rPr>
              <a:t>Florida's Assessment of Student Thinking (FAST) using Star Early Literacy</a:t>
            </a:r>
          </a:p>
          <a:p>
            <a:pPr marL="0" indent="0">
              <a:buNone/>
            </a:pPr>
            <a:r>
              <a:rPr lang="en-US">
                <a:solidFill>
                  <a:srgbClr val="000000"/>
                </a:solidFill>
                <a:latin typeface="Aptos"/>
              </a:rPr>
              <a:t>The Coordinated Screening and Progress Monitoring Program is the statewide, standardized program known as Florida's Assessment of Student Thinking (FAST) using Star Early Literacy implemented in all VPK programs as required by s. 1002.68, F.S., that is used to assess student achievement of the performance standards established in s. 1002.67(1)(a), F.S., in early literacy and mathematics.</a:t>
            </a:r>
          </a:p>
          <a:p>
            <a:pPr marL="0" indent="0">
              <a:buNone/>
            </a:pPr>
            <a:endParaRPr lang="en-US">
              <a:solidFill>
                <a:srgbClr val="000000"/>
              </a:solidFill>
              <a:latin typeface="Aptos"/>
            </a:endParaRPr>
          </a:p>
        </p:txBody>
      </p:sp>
      <p:sp>
        <p:nvSpPr>
          <p:cNvPr id="4" name="Rectangle 3">
            <a:extLst>
              <a:ext uri="{FF2B5EF4-FFF2-40B4-BE49-F238E27FC236}">
                <a16:creationId xmlns:a16="http://schemas.microsoft.com/office/drawing/2014/main" id="{560D157E-48DF-BF63-173F-7FF652A38667}"/>
              </a:ext>
            </a:extLst>
          </p:cNvPr>
          <p:cNvSpPr/>
          <p:nvPr/>
        </p:nvSpPr>
        <p:spPr>
          <a:xfrm>
            <a:off x="3709158" y="373162"/>
            <a:ext cx="4503862" cy="923330"/>
          </a:xfrm>
          <a:prstGeom prst="rect">
            <a:avLst/>
          </a:prstGeom>
          <a:noFill/>
        </p:spPr>
        <p:txBody>
          <a:bodyPr wrap="none" lIns="91440" tIns="45720" rIns="91440" bIns="45720" anchor="t">
            <a:spAutoFit/>
          </a:bodyPr>
          <a:lstStyle/>
          <a:p>
            <a:pPr algn="ctr"/>
            <a:r>
              <a:rPr lang="en-US" sz="5400" b="0" cap="none" spc="0">
                <a:ln w="0"/>
                <a:effectLst>
                  <a:reflection blurRad="6350" stA="53000" endA="300" endPos="35500" dir="5400000" sy="-90000" algn="bl" rotWithShape="0"/>
                </a:effectLst>
              </a:rPr>
              <a:t>What</a:t>
            </a:r>
            <a:r>
              <a:rPr lang="en-US" sz="5400" b="0" cap="none" spc="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 is FAST? </a:t>
            </a:r>
          </a:p>
        </p:txBody>
      </p:sp>
      <p:pic>
        <p:nvPicPr>
          <p:cNvPr id="5" name="Picture 4" descr="A colorful bird with wings&#10;&#10;AI-generated content may be incorrect.">
            <a:extLst>
              <a:ext uri="{FF2B5EF4-FFF2-40B4-BE49-F238E27FC236}">
                <a16:creationId xmlns:a16="http://schemas.microsoft.com/office/drawing/2014/main" id="{9AED95FC-413E-0BFC-ACF6-C1D0BBB16FF0}"/>
              </a:ext>
            </a:extLst>
          </p:cNvPr>
          <p:cNvPicPr>
            <a:picLocks noChangeAspect="1"/>
          </p:cNvPicPr>
          <p:nvPr/>
        </p:nvPicPr>
        <p:blipFill>
          <a:blip r:embed="rId2"/>
          <a:stretch>
            <a:fillRect/>
          </a:stretch>
        </p:blipFill>
        <p:spPr>
          <a:xfrm>
            <a:off x="10700620" y="5737573"/>
            <a:ext cx="1333500" cy="1123950"/>
          </a:xfrm>
          <a:prstGeom prst="rect">
            <a:avLst/>
          </a:prstGeom>
        </p:spPr>
      </p:pic>
    </p:spTree>
    <p:extLst>
      <p:ext uri="{BB962C8B-B14F-4D97-AF65-F5344CB8AC3E}">
        <p14:creationId xmlns:p14="http://schemas.microsoft.com/office/powerpoint/2010/main" val="20636931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987D313-7576-FC67-8F86-07AEE8466DB5}"/>
              </a:ext>
            </a:extLst>
          </p:cNvPr>
          <p:cNvSpPr>
            <a:spLocks noGrp="1"/>
          </p:cNvSpPr>
          <p:nvPr>
            <p:ph idx="1"/>
          </p:nvPr>
        </p:nvSpPr>
        <p:spPr>
          <a:xfrm>
            <a:off x="1045029" y="768068"/>
            <a:ext cx="10983685" cy="5964066"/>
          </a:xfrm>
        </p:spPr>
        <p:txBody>
          <a:bodyPr vert="horz" lIns="91440" tIns="45720" rIns="91440" bIns="45720" rtlCol="0" anchor="t">
            <a:normAutofit fontScale="92500" lnSpcReduction="10000"/>
          </a:bodyPr>
          <a:lstStyle/>
          <a:p>
            <a:pPr marL="383540" indent="-383540"/>
            <a:endParaRPr lang="en-US">
              <a:solidFill>
                <a:srgbClr val="5B5B5B"/>
              </a:solidFill>
              <a:latin typeface="-apple-system"/>
            </a:endParaRPr>
          </a:p>
          <a:p>
            <a:pPr marL="383540" indent="-383540">
              <a:lnSpc>
                <a:spcPct val="110000"/>
              </a:lnSpc>
              <a:spcBef>
                <a:spcPts val="0"/>
              </a:spcBef>
              <a:spcAft>
                <a:spcPts val="0"/>
              </a:spcAft>
            </a:pPr>
            <a:r>
              <a:rPr lang="en-US">
                <a:solidFill>
                  <a:schemeClr val="tx1"/>
                </a:solidFill>
                <a:latin typeface="Aptos"/>
              </a:rPr>
              <a:t>VPK Programs are required to administer the assessment </a:t>
            </a:r>
            <a:r>
              <a:rPr lang="en-US" b="1" u="sng">
                <a:solidFill>
                  <a:schemeClr val="tx1"/>
                </a:solidFill>
                <a:latin typeface="Aptos"/>
              </a:rPr>
              <a:t>three times </a:t>
            </a:r>
            <a:r>
              <a:rPr lang="en-US">
                <a:solidFill>
                  <a:schemeClr val="tx1"/>
                </a:solidFill>
                <a:latin typeface="Aptos"/>
              </a:rPr>
              <a:t>within its program and must be administered by a qualified test administrator. (PM1; PM2; PM3)</a:t>
            </a:r>
          </a:p>
          <a:p>
            <a:pPr marL="383540" indent="-383540">
              <a:lnSpc>
                <a:spcPct val="110000"/>
              </a:lnSpc>
              <a:spcBef>
                <a:spcPts val="0"/>
              </a:spcBef>
              <a:spcAft>
                <a:spcPts val="0"/>
              </a:spcAft>
            </a:pPr>
            <a:endParaRPr lang="en-US">
              <a:solidFill>
                <a:schemeClr val="tx1"/>
              </a:solidFill>
              <a:latin typeface="Aptos"/>
            </a:endParaRPr>
          </a:p>
          <a:p>
            <a:pPr marL="383540" indent="-383540">
              <a:lnSpc>
                <a:spcPct val="110000"/>
              </a:lnSpc>
              <a:spcBef>
                <a:spcPts val="0"/>
              </a:spcBef>
              <a:spcAft>
                <a:spcPts val="0"/>
              </a:spcAft>
            </a:pPr>
            <a:r>
              <a:rPr lang="en-US">
                <a:solidFill>
                  <a:schemeClr val="tx1"/>
                </a:solidFill>
                <a:latin typeface="Aptos"/>
              </a:rPr>
              <a:t>The assessment shall be administered individually or in a small group with no more than five students.</a:t>
            </a:r>
          </a:p>
          <a:p>
            <a:pPr marL="383540" indent="-383540">
              <a:lnSpc>
                <a:spcPct val="110000"/>
              </a:lnSpc>
              <a:spcBef>
                <a:spcPts val="0"/>
              </a:spcBef>
              <a:spcAft>
                <a:spcPts val="0"/>
              </a:spcAft>
            </a:pPr>
            <a:endParaRPr lang="en-US">
              <a:solidFill>
                <a:schemeClr val="tx1"/>
              </a:solidFill>
              <a:latin typeface="Aptos"/>
            </a:endParaRPr>
          </a:p>
          <a:p>
            <a:pPr marL="383540" indent="-383540">
              <a:lnSpc>
                <a:spcPct val="110000"/>
              </a:lnSpc>
              <a:spcBef>
                <a:spcPts val="0"/>
              </a:spcBef>
              <a:spcAft>
                <a:spcPts val="0"/>
              </a:spcAft>
            </a:pPr>
            <a:r>
              <a:rPr lang="en-US">
                <a:solidFill>
                  <a:schemeClr val="tx1"/>
                </a:solidFill>
                <a:latin typeface="Aptos"/>
              </a:rPr>
              <a:t>The assessment shall be administered on a touchscreen device. Student headphones shall be used when administration occurs in group sizes of two to five students.</a:t>
            </a:r>
          </a:p>
          <a:p>
            <a:pPr marL="383540" indent="-383540">
              <a:lnSpc>
                <a:spcPct val="110000"/>
              </a:lnSpc>
              <a:spcBef>
                <a:spcPts val="0"/>
              </a:spcBef>
              <a:spcAft>
                <a:spcPts val="0"/>
              </a:spcAft>
            </a:pPr>
            <a:endParaRPr lang="en-US">
              <a:solidFill>
                <a:schemeClr val="tx1"/>
              </a:solidFill>
              <a:latin typeface="Aptos"/>
            </a:endParaRPr>
          </a:p>
          <a:p>
            <a:pPr marL="383540" indent="-383540">
              <a:lnSpc>
                <a:spcPct val="110000"/>
              </a:lnSpc>
              <a:spcBef>
                <a:spcPts val="0"/>
              </a:spcBef>
              <a:spcAft>
                <a:spcPts val="0"/>
              </a:spcAft>
            </a:pPr>
            <a:r>
              <a:rPr lang="en-US">
                <a:solidFill>
                  <a:schemeClr val="tx1"/>
                </a:solidFill>
                <a:latin typeface="Aptos"/>
              </a:rPr>
              <a:t>Testing accommodations shall be made in accordance with a student’s current Individual Educational Plan (IEP) of 504 Plan issued by the local school district.</a:t>
            </a:r>
          </a:p>
          <a:p>
            <a:pPr marL="383540" indent="-383540">
              <a:lnSpc>
                <a:spcPct val="110000"/>
              </a:lnSpc>
              <a:spcBef>
                <a:spcPts val="0"/>
              </a:spcBef>
              <a:spcAft>
                <a:spcPts val="0"/>
              </a:spcAft>
            </a:pPr>
            <a:endParaRPr lang="en-US">
              <a:solidFill>
                <a:schemeClr val="tx1"/>
              </a:solidFill>
              <a:latin typeface="Aptos"/>
            </a:endParaRPr>
          </a:p>
          <a:p>
            <a:pPr marL="383540" indent="-383540">
              <a:lnSpc>
                <a:spcPct val="110000"/>
              </a:lnSpc>
              <a:spcBef>
                <a:spcPts val="0"/>
              </a:spcBef>
              <a:spcAft>
                <a:spcPts val="0"/>
              </a:spcAft>
            </a:pPr>
            <a:r>
              <a:rPr lang="en-US">
                <a:solidFill>
                  <a:schemeClr val="tx1"/>
                </a:solidFill>
                <a:latin typeface="Aptos"/>
              </a:rPr>
              <a:t>VPK Programs are </a:t>
            </a:r>
            <a:r>
              <a:rPr lang="en-US" b="1">
                <a:solidFill>
                  <a:schemeClr val="tx1"/>
                </a:solidFill>
                <a:latin typeface="Aptos"/>
              </a:rPr>
              <a:t>required </a:t>
            </a:r>
            <a:r>
              <a:rPr lang="en-US">
                <a:solidFill>
                  <a:schemeClr val="tx1"/>
                </a:solidFill>
                <a:latin typeface="Aptos"/>
              </a:rPr>
              <a:t>to provide a student’s performance results from the assessment to the student’s parents </a:t>
            </a:r>
            <a:r>
              <a:rPr lang="en-US" b="1">
                <a:solidFill>
                  <a:schemeClr val="tx1"/>
                </a:solidFill>
                <a:latin typeface="Aptos"/>
              </a:rPr>
              <a:t>within seven calendar days </a:t>
            </a:r>
            <a:r>
              <a:rPr lang="en-US">
                <a:solidFill>
                  <a:schemeClr val="tx1"/>
                </a:solidFill>
                <a:latin typeface="Aptos"/>
              </a:rPr>
              <a:t>after the administration of the assessment. VPK Programs </a:t>
            </a:r>
            <a:r>
              <a:rPr lang="en-US" b="1">
                <a:solidFill>
                  <a:schemeClr val="tx1"/>
                </a:solidFill>
                <a:latin typeface="Aptos"/>
              </a:rPr>
              <a:t>must provide the Star Parent Report</a:t>
            </a:r>
            <a:r>
              <a:rPr lang="en-US">
                <a:solidFill>
                  <a:schemeClr val="tx1"/>
                </a:solidFill>
                <a:latin typeface="Aptos"/>
              </a:rPr>
              <a:t>. The Star Parent Report provides a printable informational letter for parents or guardians and is available in </a:t>
            </a:r>
            <a:r>
              <a:rPr lang="en-US" b="1">
                <a:solidFill>
                  <a:schemeClr val="tx1"/>
                </a:solidFill>
                <a:latin typeface="Aptos"/>
              </a:rPr>
              <a:t>English</a:t>
            </a:r>
            <a:r>
              <a:rPr lang="en-US">
                <a:solidFill>
                  <a:schemeClr val="tx1"/>
                </a:solidFill>
                <a:latin typeface="Aptos"/>
              </a:rPr>
              <a:t> and </a:t>
            </a:r>
            <a:r>
              <a:rPr lang="en-US" b="1">
                <a:solidFill>
                  <a:schemeClr val="tx1"/>
                </a:solidFill>
                <a:latin typeface="Aptos"/>
              </a:rPr>
              <a:t>Spanish</a:t>
            </a:r>
            <a:r>
              <a:rPr lang="en-US">
                <a:solidFill>
                  <a:schemeClr val="tx1"/>
                </a:solidFill>
                <a:latin typeface="Aptos"/>
              </a:rPr>
              <a:t>. This is currently NOT being collected by ECS but may be requested at a later date for monitoring purposes. The link to running instructions can be found here:</a:t>
            </a:r>
            <a:r>
              <a:rPr lang="en-US">
                <a:solidFill>
                  <a:srgbClr val="5B5B5B"/>
                </a:solidFill>
                <a:latin typeface="-apple-system"/>
              </a:rPr>
              <a:t> </a:t>
            </a:r>
            <a:r>
              <a:rPr lang="en-US">
                <a:solidFill>
                  <a:srgbClr val="0070C0"/>
                </a:solidFill>
                <a:latin typeface="-apple-system"/>
                <a:hlinkClick r:id="rId2">
                  <a:extLst>
                    <a:ext uri="{A12FA001-AC4F-418D-AE19-62706E023703}">
                      <ahyp:hlinkClr xmlns:ahyp="http://schemas.microsoft.com/office/drawing/2018/hyperlinkcolor" val="tx"/>
                    </a:ext>
                  </a:extLst>
                </a:hlinkClick>
              </a:rPr>
              <a:t>https://help2.renaissance.com/reports/25027</a:t>
            </a:r>
            <a:r>
              <a:rPr lang="en-US">
                <a:solidFill>
                  <a:srgbClr val="5B5B5B"/>
                </a:solidFill>
                <a:latin typeface="-apple-system"/>
              </a:rPr>
              <a:t>. </a:t>
            </a:r>
          </a:p>
          <a:p>
            <a:pPr marL="0" indent="0">
              <a:buNone/>
            </a:pPr>
            <a:endParaRPr lang="en-US"/>
          </a:p>
        </p:txBody>
      </p:sp>
      <p:sp>
        <p:nvSpPr>
          <p:cNvPr id="4" name="Rectangle 3">
            <a:extLst>
              <a:ext uri="{FF2B5EF4-FFF2-40B4-BE49-F238E27FC236}">
                <a16:creationId xmlns:a16="http://schemas.microsoft.com/office/drawing/2014/main" id="{BD379ADD-2A4E-BBF8-D829-C1EDAFFB46D6}"/>
              </a:ext>
            </a:extLst>
          </p:cNvPr>
          <p:cNvSpPr/>
          <p:nvPr/>
        </p:nvSpPr>
        <p:spPr>
          <a:xfrm>
            <a:off x="2625456" y="-2862"/>
            <a:ext cx="6551344" cy="923330"/>
          </a:xfrm>
          <a:prstGeom prst="rect">
            <a:avLst/>
          </a:prstGeom>
          <a:noFill/>
        </p:spPr>
        <p:txBody>
          <a:bodyPr wrap="none" lIns="91440" tIns="45720" rIns="91440" bIns="45720" anchor="t">
            <a:spAutoFit/>
          </a:bodyPr>
          <a:lstStyle/>
          <a:p>
            <a:pPr algn="ctr"/>
            <a:r>
              <a:rPr lang="en-US" sz="5400" b="1" cap="none" spc="0">
                <a:ln w="6600">
                  <a:solidFill>
                    <a:schemeClr val="accent2"/>
                  </a:solidFill>
                  <a:prstDash val="solid"/>
                </a:ln>
                <a:effectLst>
                  <a:outerShdw dist="38100" dir="2700000" algn="tl" rotWithShape="0">
                    <a:schemeClr val="accent2"/>
                  </a:outerShdw>
                </a:effectLst>
              </a:rPr>
              <a:t>FAST Implementation </a:t>
            </a:r>
            <a:endParaRPr lang="en-US" sz="5400" b="1" cap="none" spc="0">
              <a:ln w="6600">
                <a:solidFill>
                  <a:srgbClr val="B2B2B2"/>
                </a:solidFill>
                <a:prstDash val="solid"/>
              </a:ln>
              <a:effectLst>
                <a:outerShdw dist="38100" dir="2700000" algn="tl" rotWithShape="0">
                  <a:srgbClr val="B2B2B2"/>
                </a:outerShdw>
              </a:effectLst>
            </a:endParaRPr>
          </a:p>
        </p:txBody>
      </p:sp>
      <p:pic>
        <p:nvPicPr>
          <p:cNvPr id="5" name="Picture 4" descr="A colorful bird with wings&#10;&#10;AI-generated content may be incorrect.">
            <a:extLst>
              <a:ext uri="{FF2B5EF4-FFF2-40B4-BE49-F238E27FC236}">
                <a16:creationId xmlns:a16="http://schemas.microsoft.com/office/drawing/2014/main" id="{4CD15D70-2EEE-54B6-1B70-733589790150}"/>
              </a:ext>
            </a:extLst>
          </p:cNvPr>
          <p:cNvPicPr>
            <a:picLocks noChangeAspect="1"/>
          </p:cNvPicPr>
          <p:nvPr/>
        </p:nvPicPr>
        <p:blipFill>
          <a:blip r:embed="rId3"/>
          <a:stretch>
            <a:fillRect/>
          </a:stretch>
        </p:blipFill>
        <p:spPr>
          <a:xfrm>
            <a:off x="11027191" y="5966173"/>
            <a:ext cx="1170215" cy="982436"/>
          </a:xfrm>
          <a:prstGeom prst="rect">
            <a:avLst/>
          </a:prstGeom>
        </p:spPr>
      </p:pic>
    </p:spTree>
    <p:extLst>
      <p:ext uri="{BB962C8B-B14F-4D97-AF65-F5344CB8AC3E}">
        <p14:creationId xmlns:p14="http://schemas.microsoft.com/office/powerpoint/2010/main" val="12588326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ED5C4E7-A0B3-118A-0D21-ACEA033FFB79}"/>
              </a:ext>
            </a:extLst>
          </p:cNvPr>
          <p:cNvSpPr/>
          <p:nvPr/>
        </p:nvSpPr>
        <p:spPr>
          <a:xfrm>
            <a:off x="2645406" y="0"/>
            <a:ext cx="7705164" cy="1485900"/>
          </a:xfrm>
          <a:prstGeom prst="rect">
            <a:avLst/>
          </a:prstGeom>
        </p:spPr>
        <p:txBody>
          <a:bodyPr vert="horz" lIns="91440" tIns="45720" rIns="91440" bIns="45720" rtlCol="0" anchor="t">
            <a:normAutofit/>
          </a:bodyPr>
          <a:lstStyle/>
          <a:p>
            <a:pPr>
              <a:lnSpc>
                <a:spcPct val="89000"/>
              </a:lnSpc>
              <a:spcBef>
                <a:spcPct val="0"/>
              </a:spcBef>
              <a:spcAft>
                <a:spcPts val="600"/>
              </a:spcAft>
            </a:pPr>
            <a:r>
              <a:rPr lang="en-US" sz="4400" b="1" cap="none" spc="0">
                <a:ln w="12700">
                  <a:solidFill>
                    <a:schemeClr val="accent3">
                      <a:lumMod val="50000"/>
                    </a:schemeClr>
                  </a:solidFill>
                  <a:prstDash val="solid"/>
                </a:ln>
                <a:solidFill>
                  <a:schemeClr val="tx2"/>
                </a:solidFill>
                <a:effectLst>
                  <a:innerShdw blurRad="177800">
                    <a:schemeClr val="accent3">
                      <a:lumMod val="50000"/>
                    </a:schemeClr>
                  </a:innerShdw>
                </a:effectLst>
                <a:latin typeface="+mj-lt"/>
                <a:ea typeface="+mj-ea"/>
                <a:cs typeface="+mj-cs"/>
              </a:rPr>
              <a:t>Progress Monitoring Windows</a:t>
            </a:r>
          </a:p>
        </p:txBody>
      </p:sp>
      <p:sp>
        <p:nvSpPr>
          <p:cNvPr id="5" name="Text Placeholder 3">
            <a:extLst>
              <a:ext uri="{FF2B5EF4-FFF2-40B4-BE49-F238E27FC236}">
                <a16:creationId xmlns:a16="http://schemas.microsoft.com/office/drawing/2014/main" id="{7BDB0319-38E9-787A-5E31-327F66AAD7DA}"/>
              </a:ext>
            </a:extLst>
          </p:cNvPr>
          <p:cNvSpPr>
            <a:spLocks noGrp="1"/>
          </p:cNvSpPr>
          <p:nvPr>
            <p:ph idx="1"/>
          </p:nvPr>
        </p:nvSpPr>
        <p:spPr>
          <a:xfrm>
            <a:off x="1295400" y="348342"/>
            <a:ext cx="9601200" cy="6368142"/>
          </a:xfrm>
        </p:spPr>
        <p:txBody>
          <a:bodyPr vert="horz" lIns="91440" tIns="45720" rIns="91440" bIns="45720" rtlCol="0" anchor="t">
            <a:noAutofit/>
          </a:bodyPr>
          <a:lstStyle/>
          <a:p>
            <a:pPr marL="212725" marR="0" indent="-383540">
              <a:spcBef>
                <a:spcPts val="0"/>
              </a:spcBef>
              <a:buFont typeface="Franklin Gothic Book" panose="020B0503020102020204" pitchFamily="34" charset="0"/>
              <a:buNone/>
            </a:pPr>
            <a:endParaRPr lang="en-US" sz="900" b="1"/>
          </a:p>
          <a:p>
            <a:pPr marL="212725" marR="0" indent="-383540">
              <a:spcBef>
                <a:spcPts val="0"/>
              </a:spcBef>
              <a:buFont typeface="Franklin Gothic Book" panose="020B0503020102020204" pitchFamily="34" charset="0"/>
              <a:buNone/>
            </a:pPr>
            <a:endParaRPr lang="en-US" sz="900" b="1">
              <a:solidFill>
                <a:srgbClr val="0070C0"/>
              </a:solidFill>
            </a:endParaRPr>
          </a:p>
          <a:p>
            <a:pPr marL="212725" marR="0" indent="-383540">
              <a:spcBef>
                <a:spcPts val="0"/>
              </a:spcBef>
              <a:buFont typeface="Franklin Gothic Book" panose="020B0503020102020204" pitchFamily="34" charset="0"/>
              <a:buNone/>
            </a:pPr>
            <a:r>
              <a:rPr lang="en-US" sz="1400" b="1">
                <a:solidFill>
                  <a:srgbClr val="0070C0"/>
                </a:solidFill>
              </a:rPr>
              <a:t>Progress Monitoring (PM) Periods</a:t>
            </a:r>
          </a:p>
          <a:p>
            <a:pPr marL="596900" marR="669290" indent="-383540">
              <a:spcBef>
                <a:spcPts val="885"/>
              </a:spcBef>
            </a:pPr>
            <a:r>
              <a:rPr lang="en-US" sz="1400" b="1" u="sng"/>
              <a:t>Progress Monitoring 1 (PM1):</a:t>
            </a:r>
            <a:r>
              <a:rPr lang="en-US" sz="1400" b="1"/>
              <a:t> </a:t>
            </a:r>
            <a:r>
              <a:rPr lang="en-US" sz="1400"/>
              <a:t>Is the </a:t>
            </a:r>
            <a:r>
              <a:rPr lang="en-US" sz="1400" b="1"/>
              <a:t>first thirty (30) instructional days </a:t>
            </a:r>
            <a:r>
              <a:rPr lang="en-US" sz="1400"/>
              <a:t>of the VPK class schedule beginning with the first VPK instructional day.</a:t>
            </a:r>
          </a:p>
          <a:p>
            <a:pPr marL="596900" marR="669290" indent="-383540">
              <a:spcBef>
                <a:spcPts val="885"/>
              </a:spcBef>
            </a:pPr>
            <a:endParaRPr lang="en-US" sz="1400"/>
          </a:p>
          <a:p>
            <a:pPr marL="596900" marR="198755" indent="-383540">
              <a:spcBef>
                <a:spcPts val="0"/>
              </a:spcBef>
            </a:pPr>
            <a:r>
              <a:rPr lang="en-US" sz="1400" b="1" u="sng"/>
              <a:t>Progress Monitoring 2 (PM2):</a:t>
            </a:r>
            <a:r>
              <a:rPr lang="en-US" sz="1400" b="1"/>
              <a:t> </a:t>
            </a:r>
            <a:r>
              <a:rPr lang="en-US" sz="1400"/>
              <a:t>Is the period of time in a VPK class schedule where </a:t>
            </a:r>
            <a:r>
              <a:rPr lang="en-US" sz="1400" b="1"/>
              <a:t>at least 40% of the instructional hours have been completed and no more than 60% of the instructional hours </a:t>
            </a:r>
            <a:r>
              <a:rPr lang="en-US" sz="1400"/>
              <a:t>have been completed. </a:t>
            </a:r>
            <a:r>
              <a:rPr lang="en-US" sz="1400" b="1"/>
              <a:t>PM2 IS A REQUIREMENT FOR VPK</a:t>
            </a:r>
          </a:p>
          <a:p>
            <a:pPr marL="212725" marR="198755" indent="-383540">
              <a:spcBef>
                <a:spcPts val="0"/>
              </a:spcBef>
              <a:buFont typeface="Franklin Gothic Book" panose="020B0503020102020204" pitchFamily="34" charset="0"/>
              <a:buNone/>
            </a:pPr>
            <a:endParaRPr lang="en-US" sz="1400"/>
          </a:p>
          <a:p>
            <a:pPr marL="596900" marR="111125" indent="-383540">
              <a:spcBef>
                <a:spcPts val="0"/>
              </a:spcBef>
            </a:pPr>
            <a:r>
              <a:rPr lang="en-US" sz="1400" b="1" u="sng"/>
              <a:t>Progress Monitoring 3 (PM3):</a:t>
            </a:r>
            <a:r>
              <a:rPr lang="en-US" sz="1400" b="1"/>
              <a:t> </a:t>
            </a:r>
            <a:r>
              <a:rPr lang="en-US" sz="1400"/>
              <a:t>Is the </a:t>
            </a:r>
            <a:r>
              <a:rPr lang="en-US" sz="1400" b="1"/>
              <a:t>last thirty (30) instructional days </a:t>
            </a:r>
            <a:r>
              <a:rPr lang="en-US" sz="1400"/>
              <a:t>of the VPK class schedule ending on the last VPK instructional day.</a:t>
            </a:r>
          </a:p>
          <a:p>
            <a:pPr marL="368300" marR="111125" indent="-383540">
              <a:spcBef>
                <a:spcPts val="0"/>
              </a:spcBef>
              <a:buNone/>
            </a:pPr>
            <a:endParaRPr lang="en-US" sz="1400">
              <a:solidFill>
                <a:srgbClr val="0070C0"/>
              </a:solidFill>
            </a:endParaRPr>
          </a:p>
          <a:p>
            <a:pPr marL="212725" marR="111125" indent="-383540">
              <a:spcBef>
                <a:spcPts val="0"/>
              </a:spcBef>
              <a:buFont typeface="Franklin Gothic Book" panose="020B0503020102020204" pitchFamily="34" charset="0"/>
              <a:buNone/>
            </a:pPr>
            <a:r>
              <a:rPr lang="en-US" sz="1400" b="1">
                <a:solidFill>
                  <a:srgbClr val="0070C0"/>
                </a:solidFill>
              </a:rPr>
              <a:t>Programs (including Summer VPK) that have 82 or fewer instructional days follow the below test administration schedule:</a:t>
            </a:r>
          </a:p>
          <a:p>
            <a:pPr marL="212725" marR="111125" indent="-383540">
              <a:spcBef>
                <a:spcPts val="0"/>
              </a:spcBef>
              <a:buFont typeface="Franklin Gothic Book" panose="020B0503020102020204" pitchFamily="34" charset="0"/>
              <a:buNone/>
            </a:pPr>
            <a:endParaRPr lang="en-US" sz="1400"/>
          </a:p>
          <a:p>
            <a:pPr marL="596900" marR="111125" indent="-383540">
              <a:spcBef>
                <a:spcPts val="0"/>
              </a:spcBef>
            </a:pPr>
            <a:r>
              <a:rPr lang="en-US" sz="1400" b="1"/>
              <a:t>PM1</a:t>
            </a:r>
            <a:r>
              <a:rPr lang="en-US" sz="1400"/>
              <a:t>: Is the first ten (10) instructional days of the VPK class schedule beginning with the first VPK instructional day.</a:t>
            </a:r>
          </a:p>
          <a:p>
            <a:pPr marL="596900" marR="111125" indent="-383540">
              <a:spcBef>
                <a:spcPts val="0"/>
              </a:spcBef>
            </a:pPr>
            <a:endParaRPr lang="en-US" sz="1400"/>
          </a:p>
          <a:p>
            <a:pPr marL="596900" marR="111125" indent="-383540">
              <a:spcBef>
                <a:spcPts val="0"/>
              </a:spcBef>
            </a:pPr>
            <a:r>
              <a:rPr lang="en-US" sz="1400" b="1"/>
              <a:t>PM2</a:t>
            </a:r>
            <a:r>
              <a:rPr lang="en-US" sz="1400"/>
              <a:t>: Is the period of time in a VPK class schedule where at least 40% of the instructional hours have been completed and no more than 60% of the instructional hours have been completed.</a:t>
            </a:r>
          </a:p>
          <a:p>
            <a:pPr marL="596900" marR="111125" indent="-383540">
              <a:spcBef>
                <a:spcPts val="0"/>
              </a:spcBef>
            </a:pPr>
            <a:r>
              <a:rPr lang="en-US" sz="1400" b="1"/>
              <a:t>PM3: </a:t>
            </a:r>
            <a:r>
              <a:rPr lang="en-US" sz="1400"/>
              <a:t>Is the last ten (10) instructional days of the VPK class schedule ending on the last VPK instructional day.</a:t>
            </a:r>
          </a:p>
          <a:p>
            <a:pPr marL="212725" marR="111125" indent="-383540">
              <a:spcBef>
                <a:spcPts val="0"/>
              </a:spcBef>
              <a:buNone/>
            </a:pPr>
            <a:endParaRPr lang="en-US" sz="1400" b="1">
              <a:solidFill>
                <a:srgbClr val="0070C0"/>
              </a:solidFill>
            </a:endParaRPr>
          </a:p>
          <a:p>
            <a:pPr marL="212725" marR="111125" indent="-383540">
              <a:spcBef>
                <a:spcPts val="0"/>
              </a:spcBef>
              <a:buNone/>
            </a:pPr>
            <a:r>
              <a:rPr lang="en-US" sz="1400" b="1">
                <a:solidFill>
                  <a:srgbClr val="0070C0"/>
                </a:solidFill>
              </a:rPr>
              <a:t>Please remember that your testing window dates may change if you have any calendar changes. </a:t>
            </a:r>
            <a:endParaRPr lang="en-US" sz="1400">
              <a:solidFill>
                <a:srgbClr val="0070C0"/>
              </a:solidFill>
            </a:endParaRPr>
          </a:p>
          <a:p>
            <a:pPr marL="212725" marR="111125" indent="-383540">
              <a:spcBef>
                <a:spcPts val="0"/>
              </a:spcBef>
              <a:buFont typeface="Franklin Gothic Book" panose="020B0503020102020204" pitchFamily="34" charset="0"/>
              <a:buNone/>
            </a:pPr>
            <a:endParaRPr lang="en-US" sz="1400" b="1"/>
          </a:p>
          <a:p>
            <a:pPr marL="596900" marR="111125" indent="-383540">
              <a:spcBef>
                <a:spcPts val="0"/>
              </a:spcBef>
            </a:pPr>
            <a:r>
              <a:rPr lang="en-US" sz="1400"/>
              <a:t>If you accidently test outside of your classroom’s testing windows, you will need to retest the children during your testing windows in order to be in compliance with the VPK contract. </a:t>
            </a:r>
          </a:p>
          <a:p>
            <a:pPr marL="212725" marR="111125" indent="-383540">
              <a:spcBef>
                <a:spcPts val="0"/>
              </a:spcBef>
              <a:buFont typeface="Franklin Gothic Book" panose="020B0503020102020204" pitchFamily="34" charset="0"/>
              <a:buNone/>
            </a:pPr>
            <a:endParaRPr lang="en-US" sz="1400"/>
          </a:p>
          <a:p>
            <a:pPr marL="596900" marR="111125" indent="-383540">
              <a:spcBef>
                <a:spcPts val="0"/>
              </a:spcBef>
            </a:pPr>
            <a:r>
              <a:rPr lang="en-US" sz="1400"/>
              <a:t>If you test a child more than once in your testing window, DEL will use the first test administered for that Pr</a:t>
            </a:r>
            <a:r>
              <a:rPr lang="en-US" sz="1200"/>
              <a:t>ogress Monitoring period. </a:t>
            </a:r>
          </a:p>
          <a:p>
            <a:pPr marL="212725" marR="111125" indent="-383540">
              <a:spcBef>
                <a:spcPts val="0"/>
              </a:spcBef>
              <a:buFont typeface="Franklin Gothic Book" panose="020B0503020102020204" pitchFamily="34" charset="0"/>
              <a:buNone/>
            </a:pPr>
            <a:endParaRPr lang="en-US" sz="1050"/>
          </a:p>
          <a:p>
            <a:pPr marL="212725" marR="111125" indent="-383540">
              <a:spcBef>
                <a:spcPts val="0"/>
              </a:spcBef>
              <a:buFont typeface="Franklin Gothic Book" panose="020B0503020102020204" pitchFamily="34" charset="0"/>
              <a:buNone/>
            </a:pPr>
            <a:endParaRPr lang="en-US" sz="900"/>
          </a:p>
          <a:p>
            <a:pPr marL="0" indent="-383540">
              <a:buFont typeface="Franklin Gothic Book" panose="020B0503020102020204" pitchFamily="34" charset="0"/>
              <a:buNone/>
            </a:pPr>
            <a:endParaRPr lang="en-US" sz="900"/>
          </a:p>
        </p:txBody>
      </p:sp>
    </p:spTree>
    <p:extLst>
      <p:ext uri="{BB962C8B-B14F-4D97-AF65-F5344CB8AC3E}">
        <p14:creationId xmlns:p14="http://schemas.microsoft.com/office/powerpoint/2010/main" val="8789767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004E3F-374F-5353-3F41-5324634CB642}"/>
            </a:ext>
          </a:extLst>
        </p:cNvPr>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77DC54-B114-F009-CCBF-5DA2B031E189}"/>
              </a:ext>
            </a:extLst>
          </p:cNvPr>
          <p:cNvSpPr>
            <a:spLocks noGrp="1"/>
          </p:cNvSpPr>
          <p:nvPr>
            <p:ph idx="4294967295"/>
          </p:nvPr>
        </p:nvSpPr>
        <p:spPr>
          <a:xfrm>
            <a:off x="870857" y="718912"/>
            <a:ext cx="11319101" cy="6141584"/>
          </a:xfrm>
        </p:spPr>
        <p:txBody>
          <a:bodyPr vert="horz" lIns="91440" tIns="45720" rIns="91440" bIns="45720" rtlCol="0" anchor="t">
            <a:normAutofit fontScale="92500" lnSpcReduction="20000"/>
          </a:bodyPr>
          <a:lstStyle/>
          <a:p>
            <a:pPr marL="0" indent="0">
              <a:buNone/>
            </a:pPr>
            <a:r>
              <a:rPr lang="en-US" b="1">
                <a:solidFill>
                  <a:srgbClr val="FF0000"/>
                </a:solidFill>
              </a:rPr>
              <a:t>THIS TRAINING IS A YEARLY REQUIREMENT.</a:t>
            </a:r>
          </a:p>
          <a:p>
            <a:pPr marL="0" indent="0">
              <a:buNone/>
            </a:pPr>
            <a:r>
              <a:rPr lang="en-US" sz="1800">
                <a:solidFill>
                  <a:schemeClr val="tx1"/>
                </a:solidFill>
                <a:latin typeface="Aptos"/>
              </a:rPr>
              <a:t>Please make sure your Test Administrators have taken the new program year VPK Test Administrator Course on Educator Academy prior to testing the children for the 25-26 program year</a:t>
            </a:r>
          </a:p>
          <a:p>
            <a:pPr marL="342900" indent="-342900">
              <a:buFont typeface="Courier New" panose="020B0503020102020204" pitchFamily="34" charset="0"/>
              <a:buChar char="o"/>
            </a:pPr>
            <a:r>
              <a:rPr lang="en-US" sz="1800">
                <a:solidFill>
                  <a:schemeClr val="tx1"/>
                </a:solidFill>
                <a:latin typeface="Aptos"/>
              </a:rPr>
              <a:t>You MUST have a </a:t>
            </a:r>
            <a:r>
              <a:rPr lang="en-US" sz="1800" b="1" u="sng">
                <a:solidFill>
                  <a:schemeClr val="tx1"/>
                </a:solidFill>
                <a:latin typeface="Aptos"/>
              </a:rPr>
              <a:t>trained  and documented</a:t>
            </a:r>
            <a:r>
              <a:rPr lang="en-US" sz="1800" u="sng">
                <a:solidFill>
                  <a:schemeClr val="tx1"/>
                </a:solidFill>
                <a:latin typeface="Aptos"/>
              </a:rPr>
              <a:t> </a:t>
            </a:r>
            <a:r>
              <a:rPr lang="en-US" sz="1800">
                <a:solidFill>
                  <a:schemeClr val="tx1"/>
                </a:solidFill>
                <a:latin typeface="Aptos"/>
              </a:rPr>
              <a:t>VPK FAST Test Administrator for your program</a:t>
            </a:r>
          </a:p>
          <a:p>
            <a:pPr marL="0" indent="0">
              <a:buNone/>
            </a:pPr>
            <a:endParaRPr lang="en-US" sz="1800" b="1">
              <a:solidFill>
                <a:schemeClr val="tx1"/>
              </a:solidFill>
              <a:latin typeface="Aptos"/>
            </a:endParaRPr>
          </a:p>
          <a:p>
            <a:pPr marL="0" indent="0">
              <a:buNone/>
            </a:pPr>
            <a:r>
              <a:rPr lang="en-US" sz="1800" b="1">
                <a:solidFill>
                  <a:schemeClr val="tx1"/>
                </a:solidFill>
                <a:latin typeface="Aptos"/>
              </a:rPr>
              <a:t>What do I do with the Training Certificates and Forms?</a:t>
            </a:r>
            <a:endParaRPr lang="en-US" sz="1800">
              <a:solidFill>
                <a:schemeClr val="tx1"/>
              </a:solidFill>
              <a:latin typeface="Aptos"/>
            </a:endParaRPr>
          </a:p>
          <a:p>
            <a:pPr marL="0" indent="0">
              <a:buNone/>
            </a:pPr>
            <a:endParaRPr lang="en-US" sz="1800" b="1">
              <a:solidFill>
                <a:schemeClr val="tx1"/>
              </a:solidFill>
              <a:latin typeface="Aptos"/>
            </a:endParaRPr>
          </a:p>
          <a:p>
            <a:pPr marL="342900" indent="-342900">
              <a:lnSpc>
                <a:spcPct val="110000"/>
              </a:lnSpc>
              <a:spcBef>
                <a:spcPts val="0"/>
              </a:spcBef>
              <a:spcAft>
                <a:spcPts val="0"/>
              </a:spcAft>
              <a:buFont typeface="Courier New" panose="020B0503020102020204" pitchFamily="34" charset="0"/>
              <a:buChar char="o"/>
            </a:pPr>
            <a:r>
              <a:rPr lang="en-US" sz="1800">
                <a:solidFill>
                  <a:schemeClr val="tx1"/>
                </a:solidFill>
                <a:latin typeface="Aptos"/>
              </a:rPr>
              <a:t>Each person should have their own file containing the security agreement, prohibited actives form and their VPK FAST Administrator Course Certificate </a:t>
            </a:r>
          </a:p>
          <a:p>
            <a:pPr marL="1330960" lvl="2" indent="-383540">
              <a:buFont typeface="Wingdings" panose="020B0503020102020204" pitchFamily="34" charset="0"/>
              <a:buChar char="§"/>
            </a:pPr>
            <a:r>
              <a:rPr lang="en-US" i="1">
                <a:solidFill>
                  <a:schemeClr val="tx1"/>
                </a:solidFill>
                <a:latin typeface="Aptos"/>
              </a:rPr>
              <a:t>When saving the file please label it as: </a:t>
            </a:r>
            <a:r>
              <a:rPr lang="en-US" b="1" i="1">
                <a:solidFill>
                  <a:schemeClr val="tx1"/>
                </a:solidFill>
                <a:latin typeface="Aptos"/>
              </a:rPr>
              <a:t>First name_ Last name_ VPK 25-26.</a:t>
            </a:r>
            <a:r>
              <a:rPr lang="en-US" i="1">
                <a:solidFill>
                  <a:schemeClr val="tx1"/>
                </a:solidFill>
                <a:latin typeface="Aptos"/>
              </a:rPr>
              <a:t> </a:t>
            </a:r>
            <a:endParaRPr lang="en-US">
              <a:solidFill>
                <a:schemeClr val="tx1"/>
              </a:solidFill>
              <a:latin typeface="Aptos"/>
            </a:endParaRPr>
          </a:p>
          <a:p>
            <a:pPr marL="1330960" lvl="2" indent="-383540">
              <a:buFont typeface="Wingdings" panose="020B0503020102020204" pitchFamily="34" charset="0"/>
              <a:buChar char="§"/>
            </a:pPr>
            <a:r>
              <a:rPr lang="en-US" i="1">
                <a:solidFill>
                  <a:schemeClr val="tx1"/>
                </a:solidFill>
                <a:latin typeface="Aptos"/>
              </a:rPr>
              <a:t>Please upload  to the Document library in the folder labeled:  </a:t>
            </a:r>
            <a:r>
              <a:rPr lang="en-US" b="1" i="1">
                <a:solidFill>
                  <a:schemeClr val="tx1"/>
                </a:solidFill>
                <a:latin typeface="Aptos"/>
              </a:rPr>
              <a:t>25-26 FAST Test Administrators.</a:t>
            </a:r>
            <a:r>
              <a:rPr lang="en-US" b="1" i="0">
                <a:solidFill>
                  <a:schemeClr val="tx1"/>
                </a:solidFill>
                <a:latin typeface="Aptos"/>
              </a:rPr>
              <a:t> </a:t>
            </a:r>
            <a:endParaRPr lang="en-US" b="1">
              <a:solidFill>
                <a:schemeClr val="tx1"/>
              </a:solidFill>
              <a:latin typeface="Aptos"/>
            </a:endParaRPr>
          </a:p>
          <a:p>
            <a:pPr marL="1404620" lvl="3" indent="0">
              <a:buNone/>
            </a:pPr>
            <a:endParaRPr lang="en-US" sz="1600" i="0">
              <a:solidFill>
                <a:schemeClr val="tx1"/>
              </a:solidFill>
              <a:latin typeface="Aptos"/>
            </a:endParaRPr>
          </a:p>
          <a:p>
            <a:pPr marL="1404620" lvl="3" indent="0">
              <a:buNone/>
            </a:pPr>
            <a:endParaRPr lang="en-US" sz="1600">
              <a:solidFill>
                <a:schemeClr val="tx1"/>
              </a:solidFill>
              <a:latin typeface="Aptos"/>
            </a:endParaRPr>
          </a:p>
          <a:p>
            <a:pPr marL="1404620" lvl="3" indent="0">
              <a:buNone/>
            </a:pPr>
            <a:endParaRPr lang="en-US" sz="1600">
              <a:solidFill>
                <a:schemeClr val="tx1"/>
              </a:solidFill>
              <a:latin typeface="Aptos"/>
            </a:endParaRPr>
          </a:p>
          <a:p>
            <a:pPr marL="1404620" lvl="3" indent="0">
              <a:buNone/>
            </a:pPr>
            <a:endParaRPr lang="en-US" sz="1600">
              <a:solidFill>
                <a:schemeClr val="tx1"/>
              </a:solidFill>
              <a:latin typeface="Aptos"/>
            </a:endParaRPr>
          </a:p>
          <a:p>
            <a:pPr marL="1404620" lvl="3" indent="0">
              <a:buNone/>
            </a:pPr>
            <a:endParaRPr lang="en-US" sz="1600">
              <a:solidFill>
                <a:schemeClr val="tx1"/>
              </a:solidFill>
              <a:latin typeface="Aptos"/>
            </a:endParaRPr>
          </a:p>
          <a:p>
            <a:pPr marL="1404620" lvl="3" indent="0">
              <a:buNone/>
            </a:pPr>
            <a:r>
              <a:rPr lang="en-US" sz="2400" b="1">
                <a:solidFill>
                  <a:schemeClr val="tx1"/>
                </a:solidFill>
                <a:latin typeface="Aptos"/>
              </a:rPr>
              <a:t> VPK Test Administrator Training: Educator Academy</a:t>
            </a:r>
            <a:endParaRPr lang="en-US" i="0">
              <a:solidFill>
                <a:schemeClr val="tx1"/>
              </a:solidFill>
            </a:endParaRPr>
          </a:p>
          <a:p>
            <a:pPr marL="383540" indent="-383540" algn="ctr">
              <a:buNone/>
            </a:pPr>
            <a:r>
              <a:rPr lang="en-US" sz="2400" b="1">
                <a:solidFill>
                  <a:schemeClr val="tx1"/>
                </a:solidFill>
                <a:latin typeface="Aptos"/>
              </a:rPr>
              <a:t>Information on Educator Academy can be found at the link below: </a:t>
            </a:r>
            <a:endParaRPr lang="en-US">
              <a:solidFill>
                <a:schemeClr val="tx1"/>
              </a:solidFill>
            </a:endParaRPr>
          </a:p>
          <a:p>
            <a:pPr marL="383540" indent="-383540" algn="ctr">
              <a:buNone/>
            </a:pPr>
            <a:r>
              <a:rPr lang="en-US" sz="2400" b="1" u="sng">
                <a:solidFill>
                  <a:srgbClr val="00B0F0"/>
                </a:solidFill>
                <a:latin typeface="Aptos"/>
                <a:hlinkClick r:id="rId2"/>
              </a:rPr>
              <a:t>https://www.fldoe.org/file/20626/FAST-SELEAEG.pdf</a:t>
            </a:r>
            <a:endParaRPr lang="en-US"/>
          </a:p>
          <a:p>
            <a:pPr marL="0" indent="0">
              <a:buNone/>
            </a:pPr>
            <a:endParaRPr lang="en-US" i="0">
              <a:solidFill>
                <a:schemeClr val="tx1"/>
              </a:solidFill>
              <a:latin typeface="Franklin Gothic Book" panose="020B0503020102020204"/>
            </a:endParaRPr>
          </a:p>
        </p:txBody>
      </p:sp>
      <p:sp>
        <p:nvSpPr>
          <p:cNvPr id="2" name="TextBox 1">
            <a:extLst>
              <a:ext uri="{FF2B5EF4-FFF2-40B4-BE49-F238E27FC236}">
                <a16:creationId xmlns:a16="http://schemas.microsoft.com/office/drawing/2014/main" id="{0EBF9AA3-0184-A664-8D19-A4BFB250DD94}"/>
              </a:ext>
            </a:extLst>
          </p:cNvPr>
          <p:cNvSpPr txBox="1"/>
          <p:nvPr/>
        </p:nvSpPr>
        <p:spPr>
          <a:xfrm>
            <a:off x="2958248" y="-86"/>
            <a:ext cx="695597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3200" b="1">
                <a:latin typeface="Arial"/>
                <a:cs typeface="Arial"/>
              </a:rPr>
              <a:t>VPK FAST Highlights </a:t>
            </a:r>
          </a:p>
        </p:txBody>
      </p:sp>
    </p:spTree>
    <p:extLst>
      <p:ext uri="{BB962C8B-B14F-4D97-AF65-F5344CB8AC3E}">
        <p14:creationId xmlns:p14="http://schemas.microsoft.com/office/powerpoint/2010/main" val="38642146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4037B3E-46C7-76DD-7682-B5F613BD9D6B}"/>
              </a:ext>
            </a:extLst>
          </p:cNvPr>
          <p:cNvSpPr>
            <a:spLocks noGrp="1"/>
          </p:cNvSpPr>
          <p:nvPr>
            <p:ph type="title"/>
          </p:nvPr>
        </p:nvSpPr>
        <p:spPr>
          <a:xfrm>
            <a:off x="839788" y="484868"/>
            <a:ext cx="10515600" cy="1325563"/>
          </a:xfrm>
        </p:spPr>
        <p:txBody>
          <a:bodyPr>
            <a:normAutofit/>
          </a:bodyPr>
          <a:lstStyle/>
          <a:p>
            <a:pPr algn="ctr"/>
            <a:r>
              <a:rPr lang="en-US" b="1">
                <a:solidFill>
                  <a:srgbClr val="0070C0"/>
                </a:solidFill>
                <a:effectLst/>
                <a:latin typeface="Calibri"/>
                <a:ea typeface="Calibri"/>
                <a:cs typeface="Calibri"/>
              </a:rPr>
              <a:t>FAST - </a:t>
            </a:r>
            <a:r>
              <a:rPr lang="en-US">
                <a:solidFill>
                  <a:srgbClr val="0070C0"/>
                </a:solidFill>
              </a:rPr>
              <a:t>Non-Participation Statuses</a:t>
            </a:r>
          </a:p>
        </p:txBody>
      </p:sp>
      <p:sp>
        <p:nvSpPr>
          <p:cNvPr id="13" name="TextBox 12">
            <a:extLst>
              <a:ext uri="{FF2B5EF4-FFF2-40B4-BE49-F238E27FC236}">
                <a16:creationId xmlns:a16="http://schemas.microsoft.com/office/drawing/2014/main" id="{DA9086C3-CBD7-8A37-732E-69C4BE46DDD0}"/>
              </a:ext>
            </a:extLst>
          </p:cNvPr>
          <p:cNvSpPr txBox="1"/>
          <p:nvPr/>
        </p:nvSpPr>
        <p:spPr>
          <a:xfrm>
            <a:off x="990601" y="1578429"/>
            <a:ext cx="10820396" cy="424731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0070C0"/>
                </a:solidFill>
                <a:latin typeface="Aptos"/>
              </a:rPr>
              <a:t>1. Assessment Inappropriate: </a:t>
            </a:r>
            <a:r>
              <a:rPr lang="en-US">
                <a:latin typeface="Aptos"/>
              </a:rPr>
              <a:t>For</a:t>
            </a:r>
            <a:r>
              <a:rPr lang="en-US">
                <a:latin typeface="Aptos"/>
                <a:ea typeface="Calibri"/>
              </a:rPr>
              <a:t> students that are Blind/Visually Impaired, Deaf/Hard of Hearing, Medical Exemption Accommodation that can’t be met with computer-based test (IEP/504 requiring Paper Based Test). The Star Early Literacy Assessment may not be appropriate for all VPK students. If you have a student with an Individual Educational Plan (IEP) or 504 Plan and the VPK Program Administrator determines this assessment will not meet the student’s needs, the student should receive a Non-Participation Status of “Assessment Inappropriate.”</a:t>
            </a:r>
          </a:p>
          <a:p>
            <a:endParaRPr lang="en-US">
              <a:latin typeface="Aptos"/>
              <a:ea typeface="Calibri"/>
              <a:cs typeface="Calibri"/>
            </a:endParaRPr>
          </a:p>
          <a:p>
            <a:r>
              <a:rPr lang="en-US" b="1">
                <a:solidFill>
                  <a:srgbClr val="0070C0"/>
                </a:solidFill>
                <a:latin typeface="Aptos"/>
                <a:ea typeface="Calibri"/>
                <a:cs typeface="Calibri"/>
              </a:rPr>
              <a:t>2. Failed Practice Test :</a:t>
            </a:r>
            <a:r>
              <a:rPr lang="en-US" b="1">
                <a:solidFill>
                  <a:srgbClr val="FF0066"/>
                </a:solidFill>
                <a:latin typeface="Aptos"/>
                <a:ea typeface="Calibri"/>
                <a:cs typeface="Calibri"/>
              </a:rPr>
              <a:t> </a:t>
            </a:r>
            <a:r>
              <a:rPr lang="en-US">
                <a:latin typeface="Aptos"/>
                <a:ea typeface="Calibri"/>
                <a:cs typeface="Calibri"/>
              </a:rPr>
              <a:t>the child must </a:t>
            </a:r>
            <a:r>
              <a:rPr lang="en-US" u="sng">
                <a:highlight>
                  <a:srgbClr val="FFFF00"/>
                </a:highlight>
                <a:latin typeface="Aptos"/>
                <a:ea typeface="Calibri"/>
                <a:cs typeface="Calibri"/>
              </a:rPr>
              <a:t>be tested at least 3 times</a:t>
            </a:r>
            <a:r>
              <a:rPr lang="en-US">
                <a:latin typeface="Aptos"/>
                <a:ea typeface="Calibri"/>
                <a:cs typeface="Calibri"/>
              </a:rPr>
              <a:t> before being marked as Non-Participating</a:t>
            </a:r>
          </a:p>
          <a:p>
            <a:endParaRPr lang="en-US">
              <a:latin typeface="Aptos"/>
              <a:ea typeface="Calibri"/>
              <a:cs typeface="Calibri"/>
            </a:endParaRPr>
          </a:p>
          <a:p>
            <a:r>
              <a:rPr lang="en-US" b="1">
                <a:solidFill>
                  <a:srgbClr val="0070C0"/>
                </a:solidFill>
                <a:latin typeface="Aptos"/>
                <a:ea typeface="Calibri"/>
                <a:cs typeface="Calibri"/>
              </a:rPr>
              <a:t>3</a:t>
            </a:r>
            <a:r>
              <a:rPr lang="en-US">
                <a:solidFill>
                  <a:srgbClr val="0070C0"/>
                </a:solidFill>
                <a:latin typeface="Aptos"/>
                <a:ea typeface="Calibri"/>
                <a:cs typeface="Calibri"/>
              </a:rPr>
              <a:t>. </a:t>
            </a:r>
            <a:r>
              <a:rPr lang="en-US" b="1">
                <a:solidFill>
                  <a:srgbClr val="0070C0"/>
                </a:solidFill>
                <a:latin typeface="Aptos"/>
                <a:ea typeface="Calibri"/>
                <a:cs typeface="Calibri"/>
              </a:rPr>
              <a:t>Non- English Speaker:</a:t>
            </a:r>
            <a:r>
              <a:rPr lang="en-US" b="1">
                <a:solidFill>
                  <a:srgbClr val="FF0066"/>
                </a:solidFill>
                <a:latin typeface="Aptos"/>
                <a:ea typeface="Calibri"/>
                <a:cs typeface="Calibri"/>
              </a:rPr>
              <a:t> </a:t>
            </a:r>
            <a:r>
              <a:rPr lang="en-US">
                <a:latin typeface="Aptos"/>
                <a:ea typeface="Calibri"/>
                <a:cs typeface="Calibri"/>
              </a:rPr>
              <a:t>the child must be </a:t>
            </a:r>
            <a:r>
              <a:rPr lang="en-US" u="sng">
                <a:highlight>
                  <a:srgbClr val="FFFF00"/>
                </a:highlight>
                <a:latin typeface="Aptos"/>
                <a:ea typeface="Calibri"/>
                <a:cs typeface="Calibri"/>
              </a:rPr>
              <a:t>tested at least 3 times </a:t>
            </a:r>
            <a:r>
              <a:rPr lang="en-US">
                <a:latin typeface="Aptos"/>
                <a:ea typeface="Calibri"/>
                <a:cs typeface="Calibri"/>
              </a:rPr>
              <a:t>before being marked as Non-Participating.</a:t>
            </a:r>
            <a:endParaRPr lang="en-US">
              <a:latin typeface="Aptos"/>
            </a:endParaRPr>
          </a:p>
          <a:p>
            <a:endParaRPr lang="en-US" b="1">
              <a:solidFill>
                <a:srgbClr val="0070C0"/>
              </a:solidFill>
              <a:latin typeface="Aptos"/>
              <a:ea typeface="Calibri"/>
              <a:cs typeface="Calibri"/>
            </a:endParaRPr>
          </a:p>
          <a:p>
            <a:r>
              <a:rPr lang="en-US" b="1">
                <a:solidFill>
                  <a:srgbClr val="0070C0"/>
                </a:solidFill>
                <a:latin typeface="Aptos"/>
                <a:ea typeface="Calibri"/>
                <a:cs typeface="Calibri"/>
              </a:rPr>
              <a:t>4. Absent During Testing Window: </a:t>
            </a:r>
            <a:r>
              <a:rPr lang="en-US">
                <a:latin typeface="Aptos"/>
                <a:ea typeface="Calibri"/>
                <a:cs typeface="Calibri"/>
              </a:rPr>
              <a:t> If the child is absent during the time that the children are tested but </a:t>
            </a:r>
            <a:r>
              <a:rPr lang="en-US" u="sng">
                <a:highlight>
                  <a:srgbClr val="FFFF00"/>
                </a:highlight>
                <a:latin typeface="Aptos"/>
                <a:ea typeface="Calibri"/>
                <a:cs typeface="Calibri"/>
              </a:rPr>
              <a:t>returns before the end of the Progress Monitoring Window, the child must still be tested. </a:t>
            </a:r>
            <a:endParaRPr lang="en-US">
              <a:highlight>
                <a:srgbClr val="FFFF00"/>
              </a:highlight>
              <a:latin typeface="Aptos"/>
            </a:endParaRPr>
          </a:p>
          <a:p>
            <a:endParaRPr lang="en-US">
              <a:latin typeface="Aptos"/>
              <a:ea typeface="Calibri"/>
              <a:cs typeface="Calibri"/>
            </a:endParaRPr>
          </a:p>
        </p:txBody>
      </p:sp>
    </p:spTree>
    <p:extLst>
      <p:ext uri="{BB962C8B-B14F-4D97-AF65-F5344CB8AC3E}">
        <p14:creationId xmlns:p14="http://schemas.microsoft.com/office/powerpoint/2010/main" val="29778238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772CDCD-712C-1506-77B5-3B5FF0653FB5}"/>
              </a:ext>
            </a:extLst>
          </p:cNvPr>
          <p:cNvSpPr>
            <a:spLocks noGrp="1"/>
          </p:cNvSpPr>
          <p:nvPr>
            <p:ph type="title"/>
          </p:nvPr>
        </p:nvSpPr>
        <p:spPr>
          <a:xfrm>
            <a:off x="839788" y="365125"/>
            <a:ext cx="10515600" cy="878399"/>
          </a:xfrm>
        </p:spPr>
        <p:txBody>
          <a:bodyPr>
            <a:noAutofit/>
          </a:bodyPr>
          <a:lstStyle/>
          <a:p>
            <a:pPr algn="ctr"/>
            <a:r>
              <a:rPr lang="en-US" sz="4800" b="1">
                <a:solidFill>
                  <a:schemeClr val="tx1"/>
                </a:solidFill>
                <a:latin typeface="Aptos"/>
              </a:rPr>
              <a:t>Reports</a:t>
            </a:r>
          </a:p>
        </p:txBody>
      </p:sp>
      <p:sp>
        <p:nvSpPr>
          <p:cNvPr id="9" name="Content Placeholder 8">
            <a:extLst>
              <a:ext uri="{FF2B5EF4-FFF2-40B4-BE49-F238E27FC236}">
                <a16:creationId xmlns:a16="http://schemas.microsoft.com/office/drawing/2014/main" id="{5E9BFBE2-8D4C-A462-AC34-F0889B9EF6D6}"/>
              </a:ext>
            </a:extLst>
          </p:cNvPr>
          <p:cNvSpPr>
            <a:spLocks noGrp="1"/>
          </p:cNvSpPr>
          <p:nvPr>
            <p:ph sz="half" idx="2"/>
          </p:nvPr>
        </p:nvSpPr>
        <p:spPr>
          <a:xfrm>
            <a:off x="991569" y="1237073"/>
            <a:ext cx="10796689" cy="1507685"/>
          </a:xfrm>
        </p:spPr>
        <p:txBody>
          <a:bodyPr vert="horz" lIns="91440" tIns="45720" rIns="91440" bIns="45720" rtlCol="0" anchor="t">
            <a:normAutofit/>
          </a:bodyPr>
          <a:lstStyle/>
          <a:p>
            <a:pPr marL="0" indent="0">
              <a:buNone/>
            </a:pPr>
            <a:r>
              <a:rPr lang="en-US" sz="2000" b="1">
                <a:solidFill>
                  <a:srgbClr val="0070C0"/>
                </a:solidFill>
                <a:latin typeface="Aptos"/>
              </a:rPr>
              <a:t>STAR Test Activity reports: </a:t>
            </a:r>
            <a:r>
              <a:rPr lang="en-US" sz="2000">
                <a:latin typeface="Aptos"/>
              </a:rPr>
              <a:t>Please ensure when running these reports you are using the custom dates. (PM start and end dates)</a:t>
            </a:r>
          </a:p>
          <a:p>
            <a:pPr marL="873760" lvl="1" indent="-383540">
              <a:buFont typeface="Courier New" panose="020B0503020102020204" pitchFamily="34" charset="0"/>
              <a:buChar char="o"/>
            </a:pPr>
            <a:r>
              <a:rPr lang="en-US" sz="2000">
                <a:latin typeface="Aptos"/>
              </a:rPr>
              <a:t>These reports should be run after the end of the PM window and kept on file for 5 years.</a:t>
            </a:r>
            <a:endParaRPr lang="en-US">
              <a:latin typeface="Aptos"/>
            </a:endParaRPr>
          </a:p>
          <a:p>
            <a:pPr marL="873760" lvl="1" indent="-383540">
              <a:buFont typeface="Courier New" panose="020B0503020102020204" pitchFamily="34" charset="0"/>
              <a:buChar char="o"/>
            </a:pPr>
            <a:r>
              <a:rPr lang="en-US" sz="2000">
                <a:latin typeface="Aptos"/>
              </a:rPr>
              <a:t>The report could be requested for monitoring purposes.</a:t>
            </a:r>
          </a:p>
        </p:txBody>
      </p:sp>
      <p:sp>
        <p:nvSpPr>
          <p:cNvPr id="12" name="TextBox 11">
            <a:extLst>
              <a:ext uri="{FF2B5EF4-FFF2-40B4-BE49-F238E27FC236}">
                <a16:creationId xmlns:a16="http://schemas.microsoft.com/office/drawing/2014/main" id="{C63BAFA8-4A68-EAA3-5668-4AE20372A5BA}"/>
              </a:ext>
            </a:extLst>
          </p:cNvPr>
          <p:cNvSpPr txBox="1"/>
          <p:nvPr/>
        </p:nvSpPr>
        <p:spPr>
          <a:xfrm>
            <a:off x="992229" y="3259548"/>
            <a:ext cx="9660194" cy="1631216"/>
          </a:xfrm>
          <a:prstGeom prst="rect">
            <a:avLst/>
          </a:prstGeom>
          <a:noFill/>
        </p:spPr>
        <p:txBody>
          <a:bodyPr wrap="square" lIns="91440" tIns="45720" rIns="91440" bIns="45720" rtlCol="0" anchor="t">
            <a:spAutoFit/>
          </a:bodyPr>
          <a:lstStyle/>
          <a:p>
            <a:r>
              <a:rPr lang="en-US" sz="2000" b="1">
                <a:solidFill>
                  <a:srgbClr val="0070C0"/>
                </a:solidFill>
                <a:latin typeface="Aptos"/>
              </a:rPr>
              <a:t>Parent Letters</a:t>
            </a:r>
            <a:r>
              <a:rPr lang="en-US" sz="2000">
                <a:solidFill>
                  <a:srgbClr val="0070C0"/>
                </a:solidFill>
                <a:latin typeface="Aptos"/>
              </a:rPr>
              <a:t>:</a:t>
            </a:r>
            <a:r>
              <a:rPr lang="en-US" sz="2000">
                <a:latin typeface="Aptos"/>
              </a:rPr>
              <a:t>  These reports should be run and given to the parents within 7 days of the child being tested. You will need to use the custom dates on this report as well. These must also be kept on file, along with documentation that the parent received the letter within the 7 days, for 5 years. These may also be requested for monitoring purposes.</a:t>
            </a:r>
          </a:p>
        </p:txBody>
      </p:sp>
    </p:spTree>
    <p:extLst>
      <p:ext uri="{BB962C8B-B14F-4D97-AF65-F5344CB8AC3E}">
        <p14:creationId xmlns:p14="http://schemas.microsoft.com/office/powerpoint/2010/main" val="544551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39"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40"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42" name="Rectangle 41">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12" name="Title 4">
            <a:extLst>
              <a:ext uri="{FF2B5EF4-FFF2-40B4-BE49-F238E27FC236}">
                <a16:creationId xmlns:a16="http://schemas.microsoft.com/office/drawing/2014/main" id="{13CC5B0E-3D67-4C12-BF66-06DE34F08A38}"/>
              </a:ext>
            </a:extLst>
          </p:cNvPr>
          <p:cNvSpPr txBox="1">
            <a:spLocks/>
          </p:cNvSpPr>
          <p:nvPr/>
        </p:nvSpPr>
        <p:spPr>
          <a:xfrm>
            <a:off x="8154186" y="634028"/>
            <a:ext cx="3600357" cy="3732835"/>
          </a:xfrm>
          <a:prstGeom prst="rect">
            <a:avLst/>
          </a:prstGeom>
        </p:spPr>
        <p:txBody>
          <a:bodyPr vert="horz" lIns="91440" tIns="45720" rIns="91440" bIns="45720" rtlCol="0" anchor="b">
            <a:normAutofit/>
          </a:bodyPr>
          <a:lstStyle>
            <a:lvl1pPr algn="l" defTabSz="914400" rtl="0" eaLnBrk="1" latinLnBrk="0" hangingPunct="1">
              <a:lnSpc>
                <a:spcPct val="84000"/>
              </a:lnSpc>
              <a:spcBef>
                <a:spcPct val="0"/>
              </a:spcBef>
              <a:buNone/>
              <a:defRPr sz="4800" kern="1200" baseline="0">
                <a:solidFill>
                  <a:schemeClr val="tx2"/>
                </a:solidFill>
                <a:latin typeface="+mj-lt"/>
                <a:ea typeface="+mj-ea"/>
                <a:cs typeface="+mj-cs"/>
              </a:defRPr>
            </a:lvl1pPr>
          </a:lstStyle>
          <a:p>
            <a:pPr algn="ctr">
              <a:lnSpc>
                <a:spcPct val="89000"/>
              </a:lnSpc>
              <a:spcAft>
                <a:spcPts val="600"/>
              </a:spcAft>
            </a:pPr>
            <a:r>
              <a:rPr lang="en-US" sz="6000" cap="all"/>
              <a:t>Family </a:t>
            </a:r>
            <a:r>
              <a:rPr lang="en-US" sz="6000" cap="all" err="1"/>
              <a:t>ServiceS</a:t>
            </a:r>
            <a:r>
              <a:rPr lang="en-US" sz="6000" cap="all"/>
              <a:t> Dept. Updates</a:t>
            </a:r>
          </a:p>
        </p:txBody>
      </p:sp>
      <p:sp>
        <p:nvSpPr>
          <p:cNvPr id="44"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sp>
        <p:nvSpPr>
          <p:cNvPr id="46"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pic>
        <p:nvPicPr>
          <p:cNvPr id="9" name="Picture 8" descr="A person smiling for the camera&#10;&#10;Description generated with very high confidence">
            <a:extLst>
              <a:ext uri="{FF2B5EF4-FFF2-40B4-BE49-F238E27FC236}">
                <a16:creationId xmlns:a16="http://schemas.microsoft.com/office/drawing/2014/main" id="{C7BDCEC0-BF9B-4118-8808-7435948DF1C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253" r="2289"/>
          <a:stretch/>
        </p:blipFill>
        <p:spPr>
          <a:xfrm>
            <a:off x="2813439" y="1340841"/>
            <a:ext cx="2790389" cy="4375510"/>
          </a:xfrm>
          <a:prstGeom prst="rect">
            <a:avLst/>
          </a:prstGeom>
        </p:spPr>
      </p:pic>
      <p:sp>
        <p:nvSpPr>
          <p:cNvPr id="2" name="TextBox 1">
            <a:extLst>
              <a:ext uri="{FF2B5EF4-FFF2-40B4-BE49-F238E27FC236}">
                <a16:creationId xmlns:a16="http://schemas.microsoft.com/office/drawing/2014/main" id="{4AAD4A47-B6CC-4563-9168-762662F4DC6F}"/>
              </a:ext>
            </a:extLst>
          </p:cNvPr>
          <p:cNvSpPr txBox="1"/>
          <p:nvPr/>
        </p:nvSpPr>
        <p:spPr>
          <a:xfrm>
            <a:off x="2078966" y="6018362"/>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b="1"/>
              <a:t>Shanda Ellis</a:t>
            </a:r>
          </a:p>
        </p:txBody>
      </p:sp>
      <p:pic>
        <p:nvPicPr>
          <p:cNvPr id="3" name="Picture 2" descr="A colorful bird with wings&#10;&#10;AI-generated content may be incorrect.">
            <a:extLst>
              <a:ext uri="{FF2B5EF4-FFF2-40B4-BE49-F238E27FC236}">
                <a16:creationId xmlns:a16="http://schemas.microsoft.com/office/drawing/2014/main" id="{DE98E841-AA4E-BB2A-B9C3-3D50F9D2F592}"/>
              </a:ext>
            </a:extLst>
          </p:cNvPr>
          <p:cNvPicPr>
            <a:picLocks noChangeAspect="1"/>
          </p:cNvPicPr>
          <p:nvPr/>
        </p:nvPicPr>
        <p:blipFill>
          <a:blip r:embed="rId3"/>
          <a:stretch>
            <a:fillRect/>
          </a:stretch>
        </p:blipFill>
        <p:spPr>
          <a:xfrm>
            <a:off x="10763250" y="5685381"/>
            <a:ext cx="1333500" cy="1123950"/>
          </a:xfrm>
          <a:prstGeom prst="rect">
            <a:avLst/>
          </a:prstGeom>
        </p:spPr>
      </p:pic>
    </p:spTree>
    <p:extLst>
      <p:ext uri="{BB962C8B-B14F-4D97-AF65-F5344CB8AC3E}">
        <p14:creationId xmlns:p14="http://schemas.microsoft.com/office/powerpoint/2010/main" val="25453454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6724396-2E9F-2AFF-9258-A4325DA299F6}"/>
              </a:ext>
            </a:extLst>
          </p:cNvPr>
          <p:cNvSpPr>
            <a:spLocks noGrp="1"/>
          </p:cNvSpPr>
          <p:nvPr>
            <p:ph idx="1"/>
          </p:nvPr>
        </p:nvSpPr>
        <p:spPr>
          <a:xfrm>
            <a:off x="838200" y="1404594"/>
            <a:ext cx="11351045" cy="5250730"/>
          </a:xfrm>
        </p:spPr>
        <p:txBody>
          <a:bodyPr>
            <a:normAutofit fontScale="55000" lnSpcReduction="20000"/>
          </a:bodyPr>
          <a:lstStyle/>
          <a:p>
            <a:pPr marL="0" indent="0">
              <a:spcBef>
                <a:spcPts val="55"/>
              </a:spcBef>
              <a:spcAft>
                <a:spcPts val="0"/>
              </a:spcAft>
              <a:buNone/>
            </a:pPr>
            <a:r>
              <a:rPr lang="en-US" sz="3200" b="1" kern="0">
                <a:solidFill>
                  <a:srgbClr val="1F3863"/>
                </a:solidFill>
                <a:latin typeface="Calibri"/>
                <a:ea typeface="Calibri"/>
                <a:cs typeface="Calibri"/>
              </a:rPr>
              <a:t>   </a:t>
            </a:r>
            <a:r>
              <a:rPr lang="en-US" sz="3200" b="1" kern="0">
                <a:solidFill>
                  <a:srgbClr val="1F3863"/>
                </a:solidFill>
                <a:effectLst/>
                <a:latin typeface="Calibri"/>
                <a:ea typeface="Calibri"/>
                <a:cs typeface="Calibri"/>
              </a:rPr>
              <a:t> Resource Website</a:t>
            </a:r>
            <a:endParaRPr lang="en-US" sz="3200" b="1" kern="0">
              <a:effectLst/>
              <a:latin typeface="Calibri"/>
              <a:ea typeface="Calibri"/>
              <a:cs typeface="Calibri"/>
            </a:endParaRPr>
          </a:p>
          <a:p>
            <a:pPr marL="212090" marR="148590" indent="0">
              <a:lnSpc>
                <a:spcPct val="105000"/>
              </a:lnSpc>
              <a:spcBef>
                <a:spcPts val="890"/>
              </a:spcBef>
              <a:spcAft>
                <a:spcPts val="0"/>
              </a:spcAft>
              <a:buNone/>
            </a:pPr>
            <a:r>
              <a:rPr lang="en-US" sz="3200">
                <a:effectLst/>
                <a:latin typeface="Calibri"/>
                <a:ea typeface="Calibri"/>
                <a:cs typeface="Calibri"/>
              </a:rPr>
              <a:t>VPK Program Administrators should be familiar with the VPK FAST website as information and resources are updated frequently, linked here: </a:t>
            </a:r>
            <a:r>
              <a:rPr lang="en-US" sz="3200" u="sng">
                <a:solidFill>
                  <a:srgbClr val="0000FF"/>
                </a:solidFill>
                <a:effectLst/>
                <a:latin typeface="Calibri"/>
                <a:ea typeface="Calibri"/>
                <a:cs typeface="Calibri"/>
                <a:hlinkClick r:id="rId3"/>
              </a:rPr>
              <a:t>https://www.floridaearlylearning.com/vpk/fast</a:t>
            </a:r>
            <a:r>
              <a:rPr lang="en-US" sz="3200">
                <a:effectLst/>
                <a:latin typeface="Calibri"/>
                <a:ea typeface="Calibri"/>
                <a:cs typeface="Calibri"/>
              </a:rPr>
              <a:t>.</a:t>
            </a:r>
          </a:p>
          <a:p>
            <a:pPr marL="212725" indent="0">
              <a:spcBef>
                <a:spcPts val="795"/>
              </a:spcBef>
              <a:spcAft>
                <a:spcPts val="0"/>
              </a:spcAft>
              <a:buNone/>
            </a:pPr>
            <a:r>
              <a:rPr lang="en-US" sz="3200">
                <a:effectLst/>
                <a:latin typeface="Calibri"/>
                <a:ea typeface="Calibri"/>
                <a:cs typeface="Calibri"/>
              </a:rPr>
              <a:t>Several resources have been added</a:t>
            </a:r>
            <a:r>
              <a:rPr lang="en-US" sz="3200">
                <a:latin typeface="Calibri"/>
                <a:ea typeface="Calibri"/>
                <a:cs typeface="Calibri"/>
              </a:rPr>
              <a:t> &amp; this will be your best resource for up-to-date FAST information. </a:t>
            </a:r>
            <a:endParaRPr lang="en-US" sz="3200">
              <a:effectLst/>
              <a:latin typeface="Calibri" panose="020F0502020204030204" pitchFamily="34" charset="0"/>
              <a:ea typeface="Calibri" panose="020F0502020204030204" pitchFamily="34" charset="0"/>
              <a:cs typeface="Calibri"/>
            </a:endParaRPr>
          </a:p>
          <a:p>
            <a:pPr marL="212725" marR="0" indent="0">
              <a:spcBef>
                <a:spcPts val="795"/>
              </a:spcBef>
              <a:spcAft>
                <a:spcPts val="0"/>
              </a:spcAft>
              <a:buNone/>
            </a:pPr>
            <a:endParaRPr lang="en-US" sz="3200" b="1" kern="0">
              <a:solidFill>
                <a:srgbClr val="1F3863"/>
              </a:solidFill>
              <a:effectLst/>
              <a:latin typeface="Calibri" panose="020F0502020204030204" pitchFamily="34" charset="0"/>
              <a:ea typeface="Calibri" panose="020F0502020204030204" pitchFamily="34" charset="0"/>
              <a:cs typeface="Calibri" panose="020F0502020204030204" pitchFamily="34" charset="0"/>
            </a:endParaRPr>
          </a:p>
          <a:p>
            <a:pPr marL="212725" marR="0" indent="0">
              <a:spcBef>
                <a:spcPts val="795"/>
              </a:spcBef>
              <a:spcAft>
                <a:spcPts val="0"/>
              </a:spcAft>
              <a:buNone/>
            </a:pPr>
            <a:r>
              <a:rPr lang="en-US" sz="3200" b="1" kern="0">
                <a:solidFill>
                  <a:srgbClr val="1F3863"/>
                </a:solidFill>
                <a:effectLst/>
                <a:latin typeface="Calibri"/>
                <a:ea typeface="Calibri"/>
                <a:cs typeface="Calibri"/>
              </a:rPr>
              <a:t>Contact Information</a:t>
            </a:r>
            <a:endParaRPr lang="en-US" sz="3200" b="1" kern="0">
              <a:effectLst/>
              <a:latin typeface="Calibri"/>
              <a:ea typeface="Calibri"/>
              <a:cs typeface="Calibri"/>
            </a:endParaRPr>
          </a:p>
          <a:p>
            <a:pPr marL="212725" marR="180340" indent="0">
              <a:lnSpc>
                <a:spcPct val="105000"/>
              </a:lnSpc>
              <a:spcBef>
                <a:spcPts val="875"/>
              </a:spcBef>
              <a:spcAft>
                <a:spcPts val="0"/>
              </a:spcAft>
              <a:buNone/>
            </a:pPr>
            <a:r>
              <a:rPr lang="en-US" sz="3200" b="1">
                <a:solidFill>
                  <a:schemeClr val="tx1"/>
                </a:solidFill>
                <a:effectLst/>
                <a:latin typeface="Calibri"/>
                <a:ea typeface="Calibri"/>
                <a:cs typeface="Calibri"/>
              </a:rPr>
              <a:t>Renaissance System Support: </a:t>
            </a:r>
            <a:r>
              <a:rPr lang="en-US" sz="2800" b="0" i="0">
                <a:solidFill>
                  <a:schemeClr val="tx1"/>
                </a:solidFill>
                <a:effectLst/>
                <a:latin typeface="Frutiger LT"/>
              </a:rPr>
              <a:t>Users who need Renaissance System support should contact the Renaissance Place Help Desk and Technical Assistance Team at </a:t>
            </a:r>
            <a:r>
              <a:rPr lang="en-US" sz="2800" b="1" i="0">
                <a:solidFill>
                  <a:schemeClr val="tx1"/>
                </a:solidFill>
                <a:effectLst/>
                <a:latin typeface="Frutiger LT"/>
              </a:rPr>
              <a:t>1-800-338-4204 </a:t>
            </a:r>
            <a:r>
              <a:rPr lang="en-US" sz="2800" b="0" i="0">
                <a:solidFill>
                  <a:schemeClr val="tx1"/>
                </a:solidFill>
                <a:effectLst/>
                <a:latin typeface="Frutiger LT"/>
              </a:rPr>
              <a:t>or by completing this NEW </a:t>
            </a:r>
            <a:r>
              <a:rPr lang="en-US" sz="2800" b="0" i="0" u="none" strike="noStrike">
                <a:solidFill>
                  <a:srgbClr val="0070C0"/>
                </a:solidFill>
                <a:effectLst/>
                <a:latin typeface="Frutiger LT"/>
                <a:hlinkClick r:id="rId4">
                  <a:extLst>
                    <a:ext uri="{A12FA001-AC4F-418D-AE19-62706E023703}">
                      <ahyp:hlinkClr xmlns:ahyp="http://schemas.microsoft.com/office/drawing/2018/hyperlinkcolor" val="tx"/>
                    </a:ext>
                  </a:extLst>
                </a:hlinkClick>
              </a:rPr>
              <a:t>form</a:t>
            </a:r>
            <a:r>
              <a:rPr lang="en-US" sz="2800" b="0" i="0">
                <a:solidFill>
                  <a:srgbClr val="0070C0"/>
                </a:solidFill>
                <a:effectLst/>
                <a:latin typeface="Frutiger LT"/>
              </a:rPr>
              <a:t> </a:t>
            </a:r>
            <a:r>
              <a:rPr lang="en-US" sz="2800" b="0" i="0">
                <a:solidFill>
                  <a:schemeClr val="tx1"/>
                </a:solidFill>
                <a:effectLst/>
                <a:latin typeface="Frutiger LT"/>
              </a:rPr>
              <a:t>(</a:t>
            </a:r>
            <a:r>
              <a:rPr lang="en-US" sz="2800" b="0" i="0">
                <a:solidFill>
                  <a:srgbClr val="0070C0"/>
                </a:solidFill>
                <a:effectLst/>
                <a:latin typeface="Frutiger LT"/>
                <a:hlinkClick r:id="rId5">
                  <a:extLst>
                    <a:ext uri="{A12FA001-AC4F-418D-AE19-62706E023703}">
                      <ahyp:hlinkClr xmlns:ahyp="http://schemas.microsoft.com/office/drawing/2018/hyperlinkcolor" val="tx"/>
                    </a:ext>
                  </a:extLst>
                </a:hlinkClick>
              </a:rPr>
              <a:t>https://www.renaissance.com/request-support/</a:t>
            </a:r>
            <a:r>
              <a:rPr lang="en-US" sz="2800" b="0" i="0">
                <a:solidFill>
                  <a:schemeClr val="tx1"/>
                </a:solidFill>
                <a:effectLst/>
                <a:latin typeface="Frutiger LT"/>
              </a:rPr>
              <a:t>) or a Renaissance representative.</a:t>
            </a:r>
          </a:p>
          <a:p>
            <a:pPr marL="212725" marR="180340" indent="0">
              <a:lnSpc>
                <a:spcPct val="105000"/>
              </a:lnSpc>
              <a:spcBef>
                <a:spcPts val="875"/>
              </a:spcBef>
              <a:spcAft>
                <a:spcPts val="0"/>
              </a:spcAft>
              <a:buNone/>
            </a:pPr>
            <a:r>
              <a:rPr lang="en-US" sz="3200" b="1">
                <a:effectLst/>
                <a:latin typeface="Calibri"/>
                <a:ea typeface="Calibri"/>
                <a:cs typeface="Calibri"/>
              </a:rPr>
              <a:t>Policy Questions? </a:t>
            </a:r>
            <a:r>
              <a:rPr lang="en-US" sz="2800" b="0" i="0">
                <a:solidFill>
                  <a:schemeClr val="tx1"/>
                </a:solidFill>
                <a:effectLst/>
                <a:latin typeface="Frutiger LT"/>
              </a:rPr>
              <a:t>Contact the Division of Early Learning with questions related to FAST using Star Early Literacy implementation requirements. Select which best describes who you are: </a:t>
            </a:r>
            <a:r>
              <a:rPr lang="en-US" sz="2800" b="0" i="0" u="none" strike="noStrike">
                <a:solidFill>
                  <a:srgbClr val="0070C0"/>
                </a:solidFill>
                <a:effectLst/>
                <a:latin typeface="Frutiger LT"/>
                <a:hlinkClick r:id="rId6">
                  <a:extLst>
                    <a:ext uri="{A12FA001-AC4F-418D-AE19-62706E023703}">
                      <ahyp:hlinkClr xmlns:ahyp="http://schemas.microsoft.com/office/drawing/2018/hyperlinkcolor" val="tx"/>
                    </a:ext>
                  </a:extLst>
                </a:hlinkClick>
              </a:rPr>
              <a:t>VPK Provider</a:t>
            </a:r>
            <a:r>
              <a:rPr lang="en-US" sz="2800" b="0" i="0">
                <a:solidFill>
                  <a:srgbClr val="0070C0"/>
                </a:solidFill>
                <a:effectLst/>
                <a:latin typeface="Frutiger LT"/>
              </a:rPr>
              <a:t> </a:t>
            </a:r>
            <a:r>
              <a:rPr lang="en-US" sz="2800" b="0" i="0">
                <a:solidFill>
                  <a:srgbClr val="5B5B5B"/>
                </a:solidFill>
                <a:effectLst/>
                <a:latin typeface="Frutiger LT"/>
              </a:rPr>
              <a:t>or </a:t>
            </a:r>
            <a:r>
              <a:rPr lang="en-US" sz="2800" b="0" i="0" u="none" strike="noStrike">
                <a:solidFill>
                  <a:srgbClr val="0070C0"/>
                </a:solidFill>
                <a:effectLst/>
                <a:latin typeface="Frutiger LT"/>
                <a:hlinkClick r:id="rId7">
                  <a:extLst>
                    <a:ext uri="{A12FA001-AC4F-418D-AE19-62706E023703}">
                      <ahyp:hlinkClr xmlns:ahyp="http://schemas.microsoft.com/office/drawing/2018/hyperlinkcolor" val="tx"/>
                    </a:ext>
                  </a:extLst>
                </a:hlinkClick>
              </a:rPr>
              <a:t>VPK Parent</a:t>
            </a:r>
            <a:r>
              <a:rPr lang="en-US" sz="2800" b="0" i="0">
                <a:solidFill>
                  <a:srgbClr val="5B5B5B"/>
                </a:solidFill>
                <a:effectLst/>
                <a:latin typeface="Frutiger LT"/>
              </a:rPr>
              <a:t> </a:t>
            </a:r>
            <a:r>
              <a:rPr lang="en-US" sz="2800" b="0" i="0">
                <a:solidFill>
                  <a:schemeClr val="tx1"/>
                </a:solidFill>
                <a:effectLst/>
                <a:latin typeface="Frutiger LT"/>
              </a:rPr>
              <a:t>and your information and questions will be submitted to the Division of Early Learning.</a:t>
            </a:r>
          </a:p>
          <a:p>
            <a:pPr marL="212725" marR="180340" indent="0">
              <a:lnSpc>
                <a:spcPct val="105000"/>
              </a:lnSpc>
              <a:spcBef>
                <a:spcPts val="875"/>
              </a:spcBef>
              <a:spcAft>
                <a:spcPts val="0"/>
              </a:spcAft>
              <a:buNone/>
            </a:pPr>
            <a:r>
              <a:rPr lang="en-US" sz="3200">
                <a:latin typeface="Calibri"/>
                <a:ea typeface="Calibri"/>
                <a:cs typeface="Calibri"/>
              </a:rPr>
              <a:t> </a:t>
            </a:r>
            <a:r>
              <a:rPr lang="en-US" sz="3200">
                <a:solidFill>
                  <a:srgbClr val="0070C0"/>
                </a:solidFill>
                <a:effectLst/>
                <a:latin typeface="Calibri"/>
                <a:ea typeface="Calibri"/>
                <a:cs typeface="Calibri"/>
                <a:hlinkClick r:id="rId8">
                  <a:extLst>
                    <a:ext uri="{A12FA001-AC4F-418D-AE19-62706E023703}">
                      <ahyp:hlinkClr xmlns:ahyp="http://schemas.microsoft.com/office/drawing/2018/hyperlinkcolor" val="tx"/>
                    </a:ext>
                  </a:extLst>
                </a:hlinkClick>
              </a:rPr>
              <a:t>https://www.floridaearlylearning.com/vpk/fast/fast-vpk-providers-form</a:t>
            </a:r>
            <a:r>
              <a:rPr lang="en-US" sz="3200">
                <a:solidFill>
                  <a:srgbClr val="0070C0"/>
                </a:solidFill>
                <a:latin typeface="Calibri"/>
                <a:ea typeface="Calibri"/>
                <a:cs typeface="Calibri"/>
              </a:rPr>
              <a:t> </a:t>
            </a:r>
          </a:p>
          <a:p>
            <a:pPr marL="212725" marR="180340" indent="0">
              <a:lnSpc>
                <a:spcPct val="105000"/>
              </a:lnSpc>
              <a:spcBef>
                <a:spcPts val="875"/>
              </a:spcBef>
              <a:spcAft>
                <a:spcPts val="0"/>
              </a:spcAft>
              <a:buNone/>
            </a:pPr>
            <a:endParaRPr lang="en-US" sz="3200">
              <a:solidFill>
                <a:srgbClr val="0070C0"/>
              </a:solidFill>
              <a:effectLst/>
              <a:latin typeface="Calibri" panose="020F0502020204030204" pitchFamily="34" charset="0"/>
              <a:ea typeface="Calibri" panose="020F0502020204030204" pitchFamily="34" charset="0"/>
              <a:cs typeface="Calibri"/>
            </a:endParaRPr>
          </a:p>
          <a:p>
            <a:pPr marL="212725" marR="180340" indent="0" algn="ctr">
              <a:lnSpc>
                <a:spcPct val="105000"/>
              </a:lnSpc>
              <a:spcBef>
                <a:spcPts val="875"/>
              </a:spcBef>
              <a:spcAft>
                <a:spcPts val="0"/>
              </a:spcAft>
              <a:buNone/>
            </a:pPr>
            <a:endParaRPr lang="en-US" sz="3200" b="1">
              <a:solidFill>
                <a:schemeClr val="tx1"/>
              </a:solidFill>
              <a:latin typeface="Calibri"/>
              <a:ea typeface="Calibri"/>
              <a:cs typeface="Calibri"/>
            </a:endParaRPr>
          </a:p>
          <a:p>
            <a:pPr marL="212725" marR="180340" indent="0" algn="ctr">
              <a:lnSpc>
                <a:spcPct val="105000"/>
              </a:lnSpc>
              <a:spcBef>
                <a:spcPts val="875"/>
              </a:spcBef>
              <a:spcAft>
                <a:spcPts val="0"/>
              </a:spcAft>
              <a:buNone/>
            </a:pPr>
            <a:r>
              <a:rPr lang="en-US" sz="3200" b="1">
                <a:solidFill>
                  <a:schemeClr val="tx1"/>
                </a:solidFill>
                <a:latin typeface="Calibri"/>
                <a:ea typeface="Calibri"/>
                <a:cs typeface="Calibri"/>
              </a:rPr>
              <a:t>ELC Contact: Roushawn Saunders</a:t>
            </a:r>
          </a:p>
          <a:p>
            <a:pPr marL="212725" marR="180340" indent="0">
              <a:lnSpc>
                <a:spcPct val="105000"/>
              </a:lnSpc>
              <a:spcBef>
                <a:spcPts val="875"/>
              </a:spcBef>
              <a:spcAft>
                <a:spcPts val="0"/>
              </a:spcAft>
              <a:buNone/>
            </a:pPr>
            <a:r>
              <a:rPr lang="en-US" sz="3200" b="1">
                <a:solidFill>
                  <a:schemeClr val="tx1"/>
                </a:solidFill>
                <a:latin typeface="Calibri"/>
                <a:ea typeface="Calibri"/>
                <a:cs typeface="Calibri"/>
              </a:rPr>
              <a:t> email:</a:t>
            </a:r>
            <a:r>
              <a:rPr lang="en-US" sz="3200" b="1">
                <a:solidFill>
                  <a:srgbClr val="4E16F5"/>
                </a:solidFill>
                <a:latin typeface="Calibri"/>
                <a:ea typeface="Calibri"/>
                <a:cs typeface="Calibri"/>
              </a:rPr>
              <a:t> </a:t>
            </a:r>
            <a:r>
              <a:rPr lang="en-US" sz="3200">
                <a:solidFill>
                  <a:srgbClr val="4E16F5"/>
                </a:solidFill>
                <a:latin typeface="Calibri"/>
                <a:ea typeface="Calibri"/>
                <a:cs typeface="Calibri"/>
                <a:hlinkClick r:id="rId9">
                  <a:extLst>
                    <a:ext uri="{A12FA001-AC4F-418D-AE19-62706E023703}">
                      <ahyp:hlinkClr xmlns:ahyp="http://schemas.microsoft.com/office/drawing/2018/hyperlinkcolor" val="tx"/>
                    </a:ext>
                  </a:extLst>
                </a:hlinkClick>
              </a:rPr>
              <a:t>Roushawn.saunders@ecs4kids.org</a:t>
            </a:r>
            <a:r>
              <a:rPr lang="en-US" sz="3200">
                <a:solidFill>
                  <a:srgbClr val="4E16F5"/>
                </a:solidFill>
                <a:latin typeface="Calibri"/>
                <a:ea typeface="Calibri"/>
                <a:cs typeface="Calibri"/>
              </a:rPr>
              <a:t>                                  </a:t>
            </a:r>
            <a:r>
              <a:rPr lang="en-US" sz="3200" b="1">
                <a:solidFill>
                  <a:schemeClr val="tx1"/>
                </a:solidFill>
                <a:latin typeface="Calibri"/>
                <a:ea typeface="Calibri"/>
                <a:cs typeface="Calibri"/>
              </a:rPr>
              <a:t>phone: </a:t>
            </a:r>
            <a:r>
              <a:rPr lang="en-US" sz="3200">
                <a:solidFill>
                  <a:srgbClr val="4E16F5"/>
                </a:solidFill>
                <a:latin typeface="Calibri"/>
                <a:ea typeface="Calibri"/>
                <a:cs typeface="Calibri"/>
              </a:rPr>
              <a:t>904-726-1500 ext. 2241</a:t>
            </a:r>
            <a:endParaRPr lang="en-US">
              <a:solidFill>
                <a:srgbClr val="4E16F5"/>
              </a:solidFill>
              <a:latin typeface="Calibri"/>
              <a:ea typeface="Calibri"/>
              <a:cs typeface="Calibri"/>
            </a:endParaRPr>
          </a:p>
          <a:p>
            <a:pPr marL="0" indent="0">
              <a:buNone/>
            </a:pPr>
            <a:endParaRPr lang="en-US"/>
          </a:p>
        </p:txBody>
      </p:sp>
      <p:sp>
        <p:nvSpPr>
          <p:cNvPr id="4" name="Rectangle 3">
            <a:extLst>
              <a:ext uri="{FF2B5EF4-FFF2-40B4-BE49-F238E27FC236}">
                <a16:creationId xmlns:a16="http://schemas.microsoft.com/office/drawing/2014/main" id="{D983E486-9D8F-6851-2896-12397BF68218}"/>
              </a:ext>
            </a:extLst>
          </p:cNvPr>
          <p:cNvSpPr/>
          <p:nvPr/>
        </p:nvSpPr>
        <p:spPr>
          <a:xfrm>
            <a:off x="1290749" y="199054"/>
            <a:ext cx="10382495" cy="707886"/>
          </a:xfrm>
          <a:prstGeom prst="rect">
            <a:avLst/>
          </a:prstGeom>
          <a:noFill/>
        </p:spPr>
        <p:txBody>
          <a:bodyPr wrap="square" lIns="91440" tIns="45720" rIns="91440" bIns="45720" anchor="t">
            <a:spAutoFit/>
          </a:bodyPr>
          <a:lstStyle/>
          <a:p>
            <a:pPr algn="ctr"/>
            <a:r>
              <a:rPr lang="en-US" sz="4000" b="1" cap="none" spc="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Calibri"/>
                <a:ea typeface="Calibri"/>
                <a:cs typeface="Calibri"/>
              </a:rPr>
              <a:t>FAST/Renaissance Resources &amp; Support</a:t>
            </a:r>
            <a:endParaRPr lang="en-US" sz="4000" b="1" cap="none" spc="0">
              <a:ln w="9525">
                <a:solidFill>
                  <a:prstClr val="white"/>
                </a:solidFill>
                <a:prstDash val="solid"/>
              </a:ln>
              <a:solidFill>
                <a:schemeClr val="accent5"/>
              </a:solidFill>
              <a:effectLst>
                <a:outerShdw blurRad="12700" dist="38100" dir="2700000" algn="tl" rotWithShape="0">
                  <a:srgbClr val="5F5F5F">
                    <a:lumMod val="60000"/>
                    <a:lumOff val="40000"/>
                  </a:srgbClr>
                </a:outerShdw>
              </a:effectLst>
              <a:latin typeface="Calibri"/>
              <a:ea typeface="Calibri"/>
              <a:cs typeface="Calibri"/>
            </a:endParaRPr>
          </a:p>
        </p:txBody>
      </p:sp>
    </p:spTree>
    <p:extLst>
      <p:ext uri="{BB962C8B-B14F-4D97-AF65-F5344CB8AC3E}">
        <p14:creationId xmlns:p14="http://schemas.microsoft.com/office/powerpoint/2010/main" val="18308639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C89EA62-F38E-4285-A105-C5E1BD36009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1" name="Freeform 6">
              <a:extLst>
                <a:ext uri="{FF2B5EF4-FFF2-40B4-BE49-F238E27FC236}">
                  <a16:creationId xmlns:a16="http://schemas.microsoft.com/office/drawing/2014/main" id="{2CF6E46A-CCCD-4728-B011-E147B23629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12" name="Freeform 6">
              <a:extLst>
                <a:ext uri="{FF2B5EF4-FFF2-40B4-BE49-F238E27FC236}">
                  <a16:creationId xmlns:a16="http://schemas.microsoft.com/office/drawing/2014/main" id="{2E2C684B-30C9-4689-A529-EBF1B8ADB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14" name="Rectangle 13">
            <a:extLst>
              <a:ext uri="{FF2B5EF4-FFF2-40B4-BE49-F238E27FC236}">
                <a16:creationId xmlns:a16="http://schemas.microsoft.com/office/drawing/2014/main" id="{70D3BB76-8949-4CF0-A2AB-B9CB0B8735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5FF39634-9D58-45BA-8073-5E672C66D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3275668"/>
          </a:xfrm>
          <a:custGeom>
            <a:avLst/>
            <a:gdLst>
              <a:gd name="connsiteX0" fmla="*/ 3275668 w 3275668"/>
              <a:gd name="connsiteY0" fmla="*/ 3275668 h 3275668"/>
              <a:gd name="connsiteX1" fmla="*/ 655 w 3275668"/>
              <a:gd name="connsiteY1" fmla="*/ 3275668 h 3275668"/>
              <a:gd name="connsiteX2" fmla="*/ 0 w 3275668"/>
              <a:gd name="connsiteY2" fmla="*/ 2889925 h 3275668"/>
              <a:gd name="connsiteX3" fmla="*/ 2869894 w 3275668"/>
              <a:gd name="connsiteY3" fmla="*/ 2891248 h 3275668"/>
              <a:gd name="connsiteX4" fmla="*/ 2869894 w 3275668"/>
              <a:gd name="connsiteY4" fmla="*/ 0 h 3275668"/>
              <a:gd name="connsiteX5" fmla="*/ 3275668 w 3275668"/>
              <a:gd name="connsiteY5" fmla="*/ 0 h 327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3275668">
                <a:moveTo>
                  <a:pt x="3275668" y="3275668"/>
                </a:moveTo>
                <a:lnTo>
                  <a:pt x="655" y="3275668"/>
                </a:lnTo>
                <a:cubicBezTo>
                  <a:pt x="-655" y="3142531"/>
                  <a:pt x="1310" y="3023062"/>
                  <a:pt x="0" y="2889925"/>
                </a:cubicBezTo>
                <a:lnTo>
                  <a:pt x="2869894" y="2891248"/>
                </a:lnTo>
                <a:lnTo>
                  <a:pt x="2869894" y="0"/>
                </a:lnTo>
                <a:lnTo>
                  <a:pt x="3275668" y="0"/>
                </a:lnTo>
                <a:close/>
              </a:path>
            </a:pathLst>
          </a:custGeom>
          <a:solidFill>
            <a:schemeClr val="tx2"/>
          </a:solidFill>
          <a:ln w="0">
            <a:noFill/>
            <a:prstDash val="solid"/>
            <a:round/>
            <a:headEnd/>
            <a:tailEnd/>
          </a:ln>
        </p:spPr>
        <p:txBody>
          <a:bodyPr/>
          <a:lstStyle/>
          <a:p>
            <a:endParaRPr lang="en-US"/>
          </a:p>
        </p:txBody>
      </p:sp>
      <p:sp>
        <p:nvSpPr>
          <p:cNvPr id="18" name="Freeform: Shape 17">
            <a:extLst>
              <a:ext uri="{FF2B5EF4-FFF2-40B4-BE49-F238E27FC236}">
                <a16:creationId xmlns:a16="http://schemas.microsoft.com/office/drawing/2014/main" id="{1794DAEC-13A6-485F-AF0A-77F61AE6F0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049045" y="3149435"/>
            <a:ext cx="3275013" cy="3275670"/>
          </a:xfrm>
          <a:custGeom>
            <a:avLst/>
            <a:gdLst>
              <a:gd name="connsiteX0" fmla="*/ 2869239 w 3275013"/>
              <a:gd name="connsiteY0" fmla="*/ 0 h 3275670"/>
              <a:gd name="connsiteX1" fmla="*/ 3275013 w 3275013"/>
              <a:gd name="connsiteY1" fmla="*/ 0 h 3275670"/>
              <a:gd name="connsiteX2" fmla="*/ 3275013 w 3275013"/>
              <a:gd name="connsiteY2" fmla="*/ 3275670 h 3275670"/>
              <a:gd name="connsiteX3" fmla="*/ 0 w 3275013"/>
              <a:gd name="connsiteY3" fmla="*/ 3275670 h 3275670"/>
              <a:gd name="connsiteX4" fmla="*/ 0 w 3275013"/>
              <a:gd name="connsiteY4" fmla="*/ 2890368 h 3275670"/>
              <a:gd name="connsiteX5" fmla="*/ 2869239 w 3275013"/>
              <a:gd name="connsiteY5" fmla="*/ 2890809 h 3275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013" h="3275670">
                <a:moveTo>
                  <a:pt x="2869239" y="0"/>
                </a:moveTo>
                <a:lnTo>
                  <a:pt x="3275013" y="0"/>
                </a:lnTo>
                <a:lnTo>
                  <a:pt x="3275013" y="3275670"/>
                </a:lnTo>
                <a:lnTo>
                  <a:pt x="0" y="3275670"/>
                </a:lnTo>
                <a:lnTo>
                  <a:pt x="0" y="2890368"/>
                </a:lnTo>
                <a:lnTo>
                  <a:pt x="2869239" y="2890809"/>
                </a:lnTo>
                <a:close/>
              </a:path>
            </a:pathLst>
          </a:custGeom>
          <a:solidFill>
            <a:schemeClr val="tx2"/>
          </a:solidFill>
          <a:ln w="0">
            <a:noFill/>
            <a:prstDash val="solid"/>
            <a:round/>
            <a:headEnd/>
            <a:tailEnd/>
          </a:ln>
        </p:spPr>
        <p:txBody>
          <a:bodyPr/>
          <a:lstStyle/>
          <a:p>
            <a:endParaRPr lang="en-US"/>
          </a:p>
        </p:txBody>
      </p:sp>
      <p:sp>
        <p:nvSpPr>
          <p:cNvPr id="2" name="Title 1">
            <a:extLst>
              <a:ext uri="{FF2B5EF4-FFF2-40B4-BE49-F238E27FC236}">
                <a16:creationId xmlns:a16="http://schemas.microsoft.com/office/drawing/2014/main" id="{D24DB999-8AB7-DEB4-7D09-70CF827A08AF}"/>
              </a:ext>
            </a:extLst>
          </p:cNvPr>
          <p:cNvSpPr>
            <a:spLocks noGrp="1"/>
          </p:cNvSpPr>
          <p:nvPr>
            <p:ph type="title"/>
          </p:nvPr>
        </p:nvSpPr>
        <p:spPr>
          <a:xfrm>
            <a:off x="1460091" y="1422833"/>
            <a:ext cx="6074564" cy="4204392"/>
          </a:xfrm>
        </p:spPr>
        <p:txBody>
          <a:bodyPr vert="horz" lIns="91440" tIns="45720" rIns="91440" bIns="45720" rtlCol="0" anchor="t">
            <a:normAutofit/>
          </a:bodyPr>
          <a:lstStyle/>
          <a:p>
            <a:pPr algn="l"/>
            <a:r>
              <a:rPr lang="en-US" sz="6700"/>
              <a:t>VPK Performance Metrics</a:t>
            </a:r>
          </a:p>
        </p:txBody>
      </p:sp>
      <p:sp>
        <p:nvSpPr>
          <p:cNvPr id="3" name="Text Placeholder 2">
            <a:extLst>
              <a:ext uri="{FF2B5EF4-FFF2-40B4-BE49-F238E27FC236}">
                <a16:creationId xmlns:a16="http://schemas.microsoft.com/office/drawing/2014/main" id="{03E63737-3214-41F1-B545-C9DB669165AD}"/>
              </a:ext>
            </a:extLst>
          </p:cNvPr>
          <p:cNvSpPr>
            <a:spLocks noGrp="1"/>
          </p:cNvSpPr>
          <p:nvPr>
            <p:ph type="body" idx="1"/>
          </p:nvPr>
        </p:nvSpPr>
        <p:spPr>
          <a:xfrm>
            <a:off x="8484926" y="3149435"/>
            <a:ext cx="3025202" cy="3275669"/>
          </a:xfrm>
        </p:spPr>
        <p:txBody>
          <a:bodyPr vert="horz" lIns="91440" tIns="45720" rIns="91440" bIns="45720" rtlCol="0" anchor="t">
            <a:normAutofit/>
          </a:bodyPr>
          <a:lstStyle/>
          <a:p>
            <a:pPr algn="l">
              <a:spcAft>
                <a:spcPts val="600"/>
              </a:spcAft>
            </a:pPr>
            <a:r>
              <a:rPr lang="en-US" sz="2300"/>
              <a:t>Beginning  </a:t>
            </a:r>
            <a:endParaRPr lang="en-US"/>
          </a:p>
          <a:p>
            <a:pPr algn="l">
              <a:spcAft>
                <a:spcPts val="600"/>
              </a:spcAft>
            </a:pPr>
            <a:r>
              <a:rPr lang="en-US" sz="2300"/>
              <a:t>2024-25 </a:t>
            </a:r>
            <a:endParaRPr lang="en-US"/>
          </a:p>
          <a:p>
            <a:pPr algn="l">
              <a:spcAft>
                <a:spcPts val="600"/>
              </a:spcAft>
            </a:pPr>
            <a:r>
              <a:rPr lang="en-US" sz="2300"/>
              <a:t>VPK Program Year</a:t>
            </a:r>
          </a:p>
          <a:p>
            <a:pPr algn="l">
              <a:spcAft>
                <a:spcPts val="600"/>
              </a:spcAft>
            </a:pPr>
            <a:endParaRPr lang="en-US" sz="1050"/>
          </a:p>
          <a:p>
            <a:pPr algn="l">
              <a:spcAft>
                <a:spcPts val="600"/>
              </a:spcAft>
            </a:pPr>
            <a:r>
              <a:rPr lang="en-US" sz="2300"/>
              <a:t>Metric Release Date:</a:t>
            </a:r>
          </a:p>
          <a:p>
            <a:pPr algn="l">
              <a:spcAft>
                <a:spcPts val="600"/>
              </a:spcAft>
            </a:pPr>
            <a:r>
              <a:rPr lang="en-US" sz="2300"/>
              <a:t>August 14, 2025</a:t>
            </a:r>
            <a:endParaRPr lang="en-US"/>
          </a:p>
        </p:txBody>
      </p:sp>
      <p:pic>
        <p:nvPicPr>
          <p:cNvPr id="5" name="Picture 4" descr="A colorful bird with wings&#10;&#10;AI-generated content may be incorrect.">
            <a:extLst>
              <a:ext uri="{FF2B5EF4-FFF2-40B4-BE49-F238E27FC236}">
                <a16:creationId xmlns:a16="http://schemas.microsoft.com/office/drawing/2014/main" id="{2F3993BB-FB16-60AE-7867-16B35AB48408}"/>
              </a:ext>
            </a:extLst>
          </p:cNvPr>
          <p:cNvPicPr>
            <a:picLocks noChangeAspect="1"/>
          </p:cNvPicPr>
          <p:nvPr/>
        </p:nvPicPr>
        <p:blipFill>
          <a:blip r:embed="rId2"/>
          <a:srcRect t="9829" b="12158"/>
          <a:stretch/>
        </p:blipFill>
        <p:spPr>
          <a:xfrm>
            <a:off x="10817861" y="5932840"/>
            <a:ext cx="1228595" cy="807842"/>
          </a:xfrm>
          <a:prstGeom prst="rect">
            <a:avLst/>
          </a:prstGeom>
          <a:ln>
            <a:noFill/>
          </a:ln>
          <a:effectLst/>
        </p:spPr>
      </p:pic>
    </p:spTree>
    <p:extLst>
      <p:ext uri="{BB962C8B-B14F-4D97-AF65-F5344CB8AC3E}">
        <p14:creationId xmlns:p14="http://schemas.microsoft.com/office/powerpoint/2010/main" val="17445997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A2F83-1803-83C6-8C85-09243565CEB6}"/>
              </a:ext>
            </a:extLst>
          </p:cNvPr>
          <p:cNvSpPr>
            <a:spLocks noGrp="1"/>
          </p:cNvSpPr>
          <p:nvPr>
            <p:ph type="title"/>
          </p:nvPr>
        </p:nvSpPr>
        <p:spPr>
          <a:xfrm>
            <a:off x="1371600" y="142875"/>
            <a:ext cx="9601200" cy="752475"/>
          </a:xfrm>
        </p:spPr>
        <p:txBody>
          <a:bodyPr/>
          <a:lstStyle/>
          <a:p>
            <a:r>
              <a:rPr lang="en-US"/>
              <a:t>VPK Performance Metrics</a:t>
            </a:r>
          </a:p>
        </p:txBody>
      </p:sp>
      <p:sp>
        <p:nvSpPr>
          <p:cNvPr id="3" name="Content Placeholder 2">
            <a:extLst>
              <a:ext uri="{FF2B5EF4-FFF2-40B4-BE49-F238E27FC236}">
                <a16:creationId xmlns:a16="http://schemas.microsoft.com/office/drawing/2014/main" id="{1125036E-78BC-AFC4-1DAF-764C7B293F9D}"/>
              </a:ext>
            </a:extLst>
          </p:cNvPr>
          <p:cNvSpPr>
            <a:spLocks noGrp="1"/>
          </p:cNvSpPr>
          <p:nvPr>
            <p:ph idx="1"/>
          </p:nvPr>
        </p:nvSpPr>
        <p:spPr>
          <a:xfrm>
            <a:off x="904875" y="1104900"/>
            <a:ext cx="11029950" cy="4762500"/>
          </a:xfrm>
        </p:spPr>
        <p:txBody>
          <a:bodyPr vert="horz" lIns="91440" tIns="45720" rIns="91440" bIns="45720" rtlCol="0" anchor="t">
            <a:noAutofit/>
          </a:bodyPr>
          <a:lstStyle/>
          <a:p>
            <a:pPr marL="0" indent="0">
              <a:buNone/>
            </a:pPr>
            <a:r>
              <a:rPr lang="en-US" sz="1400">
                <a:latin typeface="Aptos"/>
                <a:ea typeface="Open Sans"/>
                <a:cs typeface="Open Sans"/>
              </a:rPr>
              <a:t>Beginning with the 2024-25 VPK program year, each VPK provider will receive a performance metric and performance designation based on three components: </a:t>
            </a:r>
          </a:p>
          <a:p>
            <a:pPr marL="702310" lvl="1" indent="-171450">
              <a:buFont typeface="Courier New" panose="020B0503020102020204" pitchFamily="34" charset="0"/>
              <a:buChar char="o"/>
            </a:pPr>
            <a:r>
              <a:rPr lang="en-US" sz="1400" i="0">
                <a:latin typeface="Aptos"/>
                <a:ea typeface="Open Sans"/>
                <a:cs typeface="Open Sans"/>
              </a:rPr>
              <a:t>Quality classroom instruction </a:t>
            </a:r>
          </a:p>
          <a:p>
            <a:pPr marL="702310" lvl="1" indent="-171450">
              <a:buFont typeface="Courier New" panose="020B0503020102020204" pitchFamily="34" charset="0"/>
              <a:buChar char="o"/>
            </a:pPr>
            <a:r>
              <a:rPr lang="en-US" sz="1400" i="0">
                <a:latin typeface="Aptos"/>
                <a:ea typeface="Open Sans"/>
                <a:cs typeface="Open Sans"/>
              </a:rPr>
              <a:t>Child achievement  </a:t>
            </a:r>
          </a:p>
          <a:p>
            <a:pPr marL="702310" lvl="1" indent="-171450">
              <a:buFont typeface="Courier New" panose="020B0503020102020204" pitchFamily="34" charset="0"/>
              <a:buChar char="o"/>
            </a:pPr>
            <a:r>
              <a:rPr lang="en-US" sz="1400" i="0">
                <a:latin typeface="Aptos"/>
                <a:ea typeface="Open Sans"/>
                <a:cs typeface="Open Sans"/>
              </a:rPr>
              <a:t>Child learning gains</a:t>
            </a:r>
          </a:p>
          <a:p>
            <a:pPr marL="0" indent="0">
              <a:buNone/>
            </a:pPr>
            <a:r>
              <a:rPr lang="en-US" sz="1400">
                <a:latin typeface="Aptos"/>
                <a:ea typeface="Open Sans"/>
                <a:cs typeface="Open Sans"/>
              </a:rPr>
              <a:t>A performance metric will be calculated when a provider has </a:t>
            </a:r>
            <a:r>
              <a:rPr lang="en-US" sz="1400" b="1">
                <a:latin typeface="Aptos"/>
                <a:ea typeface="Open Sans"/>
                <a:cs typeface="Open Sans"/>
              </a:rPr>
              <a:t>a minimum of four eligible children</a:t>
            </a:r>
            <a:r>
              <a:rPr lang="en-US" sz="1400">
                <a:latin typeface="Aptos"/>
                <a:ea typeface="Open Sans"/>
                <a:cs typeface="Open Sans"/>
              </a:rPr>
              <a:t>, meaning children have completed more than 50% of the total number of instructional hours of the VPK program in the same provider’s program, for inclusion in the provider’s metric calculation.</a:t>
            </a:r>
          </a:p>
          <a:p>
            <a:pPr marL="0" indent="0">
              <a:buNone/>
            </a:pPr>
            <a:r>
              <a:rPr lang="en-US" sz="1400" u="sng">
                <a:solidFill>
                  <a:srgbClr val="01689B"/>
                </a:solidFill>
                <a:latin typeface="Aptos"/>
                <a:ea typeface="Open Sans"/>
                <a:cs typeface="Open Sans"/>
                <a:hlinkClick r:id="rId2"/>
              </a:rPr>
              <a:t>Guide to Calculating Voluntary Prekindergarten (VPK) Education Provider Performance Metrics and Designations</a:t>
            </a:r>
            <a:r>
              <a:rPr lang="en-US" sz="1400">
                <a:latin typeface="Aptos"/>
                <a:ea typeface="Open Sans"/>
                <a:cs typeface="Open Sans"/>
              </a:rPr>
              <a:t> (PDF) - This guide provides a description of the procedures used to determine the VPK provider performance metric and designation for VPK providers as set forth in Rule 6M-8.622, F.A.C.</a:t>
            </a:r>
          </a:p>
          <a:p>
            <a:pPr marL="0" indent="0">
              <a:buNone/>
            </a:pPr>
            <a:r>
              <a:rPr lang="en-US" sz="1400">
                <a:latin typeface="Aptos"/>
                <a:ea typeface="+mn-lt"/>
                <a:cs typeface="+mn-lt"/>
              </a:rPr>
              <a:t>Calculating VPK Provider Performance Metrics Using the Three Components New VPK Provider Accountability will be applied at the end of the 2024-25 VPK program year. The department will calculate a VPK provider performance metric for each provider and will assign each provider a performance designation within 45 days after the conclusion of the VPK school-year and summer programs, respectively. A performance metric will be calculated when a provider has a minimum of four eligible children, meaning children who have completed more than 50% of the total number of instructional hours of the VPK program in</a:t>
            </a:r>
            <a:r>
              <a:rPr lang="en-US" sz="1400">
                <a:ea typeface="+mn-lt"/>
                <a:cs typeface="+mn-lt"/>
              </a:rPr>
              <a:t> the same provider’s program. A performance metric is calculated as the sum of the three components: quality score, achievement score and learning gains score. </a:t>
            </a:r>
          </a:p>
          <a:p>
            <a:pPr marL="0" indent="0">
              <a:buNone/>
            </a:pPr>
            <a:endParaRPr lang="en-US" sz="1200"/>
          </a:p>
        </p:txBody>
      </p:sp>
      <p:graphicFrame>
        <p:nvGraphicFramePr>
          <p:cNvPr id="4" name="Table 3">
            <a:extLst>
              <a:ext uri="{FF2B5EF4-FFF2-40B4-BE49-F238E27FC236}">
                <a16:creationId xmlns:a16="http://schemas.microsoft.com/office/drawing/2014/main" id="{F148CEA1-BFBE-84A9-DD5D-A499ECE08B90}"/>
              </a:ext>
            </a:extLst>
          </p:cNvPr>
          <p:cNvGraphicFramePr>
            <a:graphicFrameLocks noGrp="1"/>
          </p:cNvGraphicFramePr>
          <p:nvPr>
            <p:extLst>
              <p:ext uri="{D42A27DB-BD31-4B8C-83A1-F6EECF244321}">
                <p14:modId xmlns:p14="http://schemas.microsoft.com/office/powerpoint/2010/main" val="2128120316"/>
              </p:ext>
            </p:extLst>
          </p:nvPr>
        </p:nvGraphicFramePr>
        <p:xfrm>
          <a:off x="2335530" y="5551551"/>
          <a:ext cx="8168640" cy="1112520"/>
        </p:xfrm>
        <a:graphic>
          <a:graphicData uri="http://schemas.openxmlformats.org/drawingml/2006/table">
            <a:tbl>
              <a:tblPr firstRow="1" bandRow="1">
                <a:tableStyleId>{5C22544A-7EE6-4342-B048-85BDC9FD1C3A}</a:tableStyleId>
              </a:tblPr>
              <a:tblGrid>
                <a:gridCol w="2722880">
                  <a:extLst>
                    <a:ext uri="{9D8B030D-6E8A-4147-A177-3AD203B41FA5}">
                      <a16:colId xmlns:a16="http://schemas.microsoft.com/office/drawing/2014/main" val="1497800137"/>
                    </a:ext>
                  </a:extLst>
                </a:gridCol>
                <a:gridCol w="2722880">
                  <a:extLst>
                    <a:ext uri="{9D8B030D-6E8A-4147-A177-3AD203B41FA5}">
                      <a16:colId xmlns:a16="http://schemas.microsoft.com/office/drawing/2014/main" val="4251791131"/>
                    </a:ext>
                  </a:extLst>
                </a:gridCol>
                <a:gridCol w="2722880">
                  <a:extLst>
                    <a:ext uri="{9D8B030D-6E8A-4147-A177-3AD203B41FA5}">
                      <a16:colId xmlns:a16="http://schemas.microsoft.com/office/drawing/2014/main" val="3569615026"/>
                    </a:ext>
                  </a:extLst>
                </a:gridCol>
              </a:tblGrid>
              <a:tr h="370840">
                <a:tc gridSpan="3">
                  <a:txBody>
                    <a:bodyPr/>
                    <a:lstStyle/>
                    <a:p>
                      <a:pPr lvl="0" algn="ctr">
                        <a:buNone/>
                      </a:pPr>
                      <a:r>
                        <a:rPr lang="en-US" sz="1800" b="0" i="0" u="none" strike="noStrike" noProof="0">
                          <a:solidFill>
                            <a:schemeClr val="tx1"/>
                          </a:solidFill>
                          <a:latin typeface="Franklin Gothic Book"/>
                        </a:rPr>
                        <a:t>50% Quality + 30% Learning Gains + 20% Achievement </a:t>
                      </a:r>
                      <a:endParaRPr lang="en-US">
                        <a:solidFill>
                          <a:schemeClr val="tx1"/>
                        </a:solidFill>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6331402"/>
                  </a:ext>
                </a:extLst>
              </a:tr>
              <a:tr h="370840">
                <a:tc>
                  <a:txBody>
                    <a:bodyPr/>
                    <a:lstStyle/>
                    <a:p>
                      <a:pPr algn="ctr"/>
                      <a:r>
                        <a:rPr lang="en-US"/>
                        <a:t>CLASS Composite Score</a:t>
                      </a:r>
                    </a:p>
                  </a:txBody>
                  <a:tcPr/>
                </a:tc>
                <a:tc gridSpan="2">
                  <a:txBody>
                    <a:bodyPr/>
                    <a:lstStyle/>
                    <a:p>
                      <a:pPr algn="ctr"/>
                      <a:r>
                        <a:rPr lang="en-US"/>
                        <a:t>FAST Star Early Literacy</a:t>
                      </a:r>
                    </a:p>
                  </a:txBody>
                  <a:tcPr/>
                </a:tc>
                <a:tc hMerge="1">
                  <a:txBody>
                    <a:bodyPr/>
                    <a:lstStyle/>
                    <a:p>
                      <a:endParaRPr lang="en-US"/>
                    </a:p>
                  </a:txBody>
                  <a:tcPr/>
                </a:tc>
                <a:extLst>
                  <a:ext uri="{0D108BD9-81ED-4DB2-BD59-A6C34878D82A}">
                    <a16:rowId xmlns:a16="http://schemas.microsoft.com/office/drawing/2014/main" val="1334053873"/>
                  </a:ext>
                </a:extLst>
              </a:tr>
              <a:tr h="370840">
                <a:tc>
                  <a:txBody>
                    <a:bodyPr/>
                    <a:lstStyle/>
                    <a:p>
                      <a:pPr algn="ctr"/>
                      <a:r>
                        <a:rPr lang="en-US"/>
                        <a:t>50% Quality</a:t>
                      </a:r>
                    </a:p>
                  </a:txBody>
                  <a:tcPr/>
                </a:tc>
                <a:tc>
                  <a:txBody>
                    <a:bodyPr/>
                    <a:lstStyle/>
                    <a:p>
                      <a:pPr algn="ctr"/>
                      <a:r>
                        <a:rPr lang="en-US"/>
                        <a:t>30% Learning Gains</a:t>
                      </a:r>
                    </a:p>
                  </a:txBody>
                  <a:tcPr/>
                </a:tc>
                <a:tc>
                  <a:txBody>
                    <a:bodyPr/>
                    <a:lstStyle/>
                    <a:p>
                      <a:pPr algn="ctr"/>
                      <a:r>
                        <a:rPr lang="en-US"/>
                        <a:t>20% Achievement</a:t>
                      </a:r>
                    </a:p>
                  </a:txBody>
                  <a:tcPr/>
                </a:tc>
                <a:extLst>
                  <a:ext uri="{0D108BD9-81ED-4DB2-BD59-A6C34878D82A}">
                    <a16:rowId xmlns:a16="http://schemas.microsoft.com/office/drawing/2014/main" val="2568962015"/>
                  </a:ext>
                </a:extLst>
              </a:tr>
            </a:tbl>
          </a:graphicData>
        </a:graphic>
      </p:graphicFrame>
      <p:pic>
        <p:nvPicPr>
          <p:cNvPr id="6" name="Picture 5" descr="A colorful bird with wings&#10;&#10;AI-generated content may be incorrect.">
            <a:extLst>
              <a:ext uri="{FF2B5EF4-FFF2-40B4-BE49-F238E27FC236}">
                <a16:creationId xmlns:a16="http://schemas.microsoft.com/office/drawing/2014/main" id="{F4072F3F-CAEA-8C0A-123F-5455D0EEEDD0}"/>
              </a:ext>
            </a:extLst>
          </p:cNvPr>
          <p:cNvPicPr>
            <a:picLocks noChangeAspect="1"/>
          </p:cNvPicPr>
          <p:nvPr/>
        </p:nvPicPr>
        <p:blipFill>
          <a:blip r:embed="rId3"/>
          <a:stretch>
            <a:fillRect/>
          </a:stretch>
        </p:blipFill>
        <p:spPr>
          <a:xfrm>
            <a:off x="10765468" y="5670898"/>
            <a:ext cx="1333500" cy="1123950"/>
          </a:xfrm>
          <a:prstGeom prst="rect">
            <a:avLst/>
          </a:prstGeom>
        </p:spPr>
      </p:pic>
    </p:spTree>
    <p:extLst>
      <p:ext uri="{BB962C8B-B14F-4D97-AF65-F5344CB8AC3E}">
        <p14:creationId xmlns:p14="http://schemas.microsoft.com/office/powerpoint/2010/main" val="8057063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C640A3-A670-6424-6924-9822295456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D091CD-4ED4-1FD0-9176-426DB0F08BF8}"/>
              </a:ext>
            </a:extLst>
          </p:cNvPr>
          <p:cNvSpPr>
            <a:spLocks noGrp="1"/>
          </p:cNvSpPr>
          <p:nvPr>
            <p:ph type="title"/>
          </p:nvPr>
        </p:nvSpPr>
        <p:spPr>
          <a:xfrm>
            <a:off x="1371600" y="142875"/>
            <a:ext cx="9601200" cy="752475"/>
          </a:xfrm>
        </p:spPr>
        <p:txBody>
          <a:bodyPr>
            <a:normAutofit fontScale="90000"/>
          </a:bodyPr>
          <a:lstStyle/>
          <a:p>
            <a:r>
              <a:rPr lang="en-US"/>
              <a:t>VPK Performance Metrics – Quality Score</a:t>
            </a:r>
            <a:br>
              <a:rPr lang="en-US"/>
            </a:br>
            <a:endParaRPr lang="en-US"/>
          </a:p>
        </p:txBody>
      </p:sp>
      <p:sp>
        <p:nvSpPr>
          <p:cNvPr id="3" name="Content Placeholder 2">
            <a:extLst>
              <a:ext uri="{FF2B5EF4-FFF2-40B4-BE49-F238E27FC236}">
                <a16:creationId xmlns:a16="http://schemas.microsoft.com/office/drawing/2014/main" id="{327AEF04-639E-1B06-888F-255CCDEC9FA1}"/>
              </a:ext>
            </a:extLst>
          </p:cNvPr>
          <p:cNvSpPr>
            <a:spLocks noGrp="1"/>
          </p:cNvSpPr>
          <p:nvPr>
            <p:ph idx="1"/>
          </p:nvPr>
        </p:nvSpPr>
        <p:spPr>
          <a:xfrm>
            <a:off x="800100" y="1047750"/>
            <a:ext cx="11029950" cy="4143375"/>
          </a:xfrm>
        </p:spPr>
        <p:txBody>
          <a:bodyPr vert="horz" lIns="91440" tIns="45720" rIns="91440" bIns="45720" rtlCol="0" anchor="t">
            <a:noAutofit/>
          </a:bodyPr>
          <a:lstStyle/>
          <a:p>
            <a:pPr marL="0" indent="0">
              <a:buNone/>
            </a:pPr>
            <a:r>
              <a:rPr lang="en-US" sz="1600">
                <a:latin typeface="Aptos"/>
                <a:ea typeface="+mn-lt"/>
                <a:cs typeface="+mn-lt"/>
              </a:rPr>
              <a:t>The quality score uses the Composite Program Assessment Score, which is the average of all Division of Early Learning-adopted program assessment dimension scores from VPK classrooms, omitting the negative climate score, as defined in Rule 6M-8.621(1), F.A.C. The quality score accounts for 50% of the total performance metric and is worth up to 50 possible points. </a:t>
            </a:r>
            <a:endParaRPr lang="en-US" sz="1600" b="1">
              <a:latin typeface="Aptos"/>
              <a:ea typeface="+mn-lt"/>
              <a:cs typeface="+mn-lt"/>
            </a:endParaRPr>
          </a:p>
          <a:p>
            <a:pPr marL="0" indent="0">
              <a:buNone/>
            </a:pPr>
            <a:r>
              <a:rPr lang="en-US" sz="1600" b="1">
                <a:latin typeface="Aptos"/>
                <a:ea typeface="+mn-lt"/>
                <a:cs typeface="+mn-lt"/>
              </a:rPr>
              <a:t>Providers with Composite Program Assessment Scores: </a:t>
            </a:r>
          </a:p>
          <a:p>
            <a:pPr marL="0" indent="0">
              <a:buNone/>
            </a:pPr>
            <a:r>
              <a:rPr lang="en-US" sz="1600">
                <a:latin typeface="Aptos"/>
                <a:ea typeface="+mn-lt"/>
                <a:cs typeface="+mn-lt"/>
              </a:rPr>
              <a:t>• </a:t>
            </a:r>
            <a:r>
              <a:rPr lang="en-US" sz="1600" b="1">
                <a:latin typeface="Aptos"/>
                <a:ea typeface="+mn-lt"/>
                <a:cs typeface="+mn-lt"/>
              </a:rPr>
              <a:t>Below 4.00</a:t>
            </a:r>
            <a:r>
              <a:rPr lang="en-US" sz="1600">
                <a:latin typeface="Aptos"/>
                <a:ea typeface="+mn-lt"/>
                <a:cs typeface="+mn-lt"/>
              </a:rPr>
              <a:t> receive </a:t>
            </a:r>
            <a:r>
              <a:rPr lang="en-US" sz="1600" b="1">
                <a:latin typeface="Aptos"/>
                <a:ea typeface="+mn-lt"/>
                <a:cs typeface="+mn-lt"/>
              </a:rPr>
              <a:t>0 </a:t>
            </a:r>
            <a:r>
              <a:rPr lang="en-US" sz="1600">
                <a:latin typeface="Aptos"/>
                <a:ea typeface="+mn-lt"/>
                <a:cs typeface="+mn-lt"/>
              </a:rPr>
              <a:t>out of 50 possible points. </a:t>
            </a:r>
          </a:p>
          <a:p>
            <a:pPr marL="0" indent="0">
              <a:buNone/>
            </a:pPr>
            <a:r>
              <a:rPr lang="en-US" sz="1600">
                <a:latin typeface="Aptos"/>
                <a:ea typeface="+mn-lt"/>
                <a:cs typeface="+mn-lt"/>
              </a:rPr>
              <a:t>•</a:t>
            </a:r>
            <a:r>
              <a:rPr lang="en-US" sz="1600" b="1">
                <a:latin typeface="Aptos"/>
                <a:ea typeface="+mn-lt"/>
                <a:cs typeface="+mn-lt"/>
              </a:rPr>
              <a:t> 4.00 to 4.49</a:t>
            </a:r>
            <a:r>
              <a:rPr lang="en-US" sz="1600">
                <a:latin typeface="Aptos"/>
                <a:ea typeface="+mn-lt"/>
                <a:cs typeface="+mn-lt"/>
              </a:rPr>
              <a:t> receive </a:t>
            </a:r>
            <a:r>
              <a:rPr lang="en-US" sz="1600" b="1">
                <a:latin typeface="Aptos"/>
                <a:ea typeface="+mn-lt"/>
                <a:cs typeface="+mn-lt"/>
              </a:rPr>
              <a:t>5 </a:t>
            </a:r>
            <a:r>
              <a:rPr lang="en-US" sz="1600">
                <a:latin typeface="Aptos"/>
                <a:ea typeface="+mn-lt"/>
                <a:cs typeface="+mn-lt"/>
              </a:rPr>
              <a:t>out of 50 possible points. </a:t>
            </a:r>
            <a:endParaRPr lang="en-US"/>
          </a:p>
          <a:p>
            <a:pPr marL="0" indent="0">
              <a:buNone/>
            </a:pPr>
            <a:r>
              <a:rPr lang="en-US" sz="1600">
                <a:latin typeface="Aptos"/>
                <a:ea typeface="+mn-lt"/>
                <a:cs typeface="+mn-lt"/>
              </a:rPr>
              <a:t>• </a:t>
            </a:r>
            <a:r>
              <a:rPr lang="en-US" sz="1600" b="1">
                <a:latin typeface="Aptos"/>
                <a:ea typeface="+mn-lt"/>
                <a:cs typeface="+mn-lt"/>
              </a:rPr>
              <a:t>4.50 to 4.99</a:t>
            </a:r>
            <a:r>
              <a:rPr lang="en-US" sz="1600">
                <a:latin typeface="Aptos"/>
                <a:ea typeface="+mn-lt"/>
                <a:cs typeface="+mn-lt"/>
              </a:rPr>
              <a:t> receive </a:t>
            </a:r>
            <a:r>
              <a:rPr lang="en-US" sz="1600" b="1">
                <a:latin typeface="Aptos"/>
                <a:ea typeface="+mn-lt"/>
                <a:cs typeface="+mn-lt"/>
              </a:rPr>
              <a:t>10</a:t>
            </a:r>
            <a:r>
              <a:rPr lang="en-US" sz="1600">
                <a:latin typeface="Aptos"/>
                <a:ea typeface="+mn-lt"/>
                <a:cs typeface="+mn-lt"/>
              </a:rPr>
              <a:t> out of 50 possible points. </a:t>
            </a:r>
          </a:p>
          <a:p>
            <a:pPr marL="0" indent="0">
              <a:buNone/>
            </a:pPr>
            <a:r>
              <a:rPr lang="en-US" sz="1600">
                <a:latin typeface="Aptos"/>
                <a:ea typeface="+mn-lt"/>
                <a:cs typeface="+mn-lt"/>
              </a:rPr>
              <a:t>• </a:t>
            </a:r>
            <a:r>
              <a:rPr lang="en-US" sz="1600" b="1">
                <a:latin typeface="Aptos"/>
                <a:ea typeface="+mn-lt"/>
                <a:cs typeface="+mn-lt"/>
              </a:rPr>
              <a:t>5.00 to 5.49 </a:t>
            </a:r>
            <a:r>
              <a:rPr lang="en-US" sz="1600">
                <a:latin typeface="Aptos"/>
                <a:ea typeface="+mn-lt"/>
                <a:cs typeface="+mn-lt"/>
              </a:rPr>
              <a:t>receive </a:t>
            </a:r>
            <a:r>
              <a:rPr lang="en-US" sz="1600" b="1">
                <a:latin typeface="Aptos"/>
                <a:ea typeface="+mn-lt"/>
                <a:cs typeface="+mn-lt"/>
              </a:rPr>
              <a:t>20</a:t>
            </a:r>
            <a:r>
              <a:rPr lang="en-US" sz="1600">
                <a:latin typeface="Aptos"/>
                <a:ea typeface="+mn-lt"/>
                <a:cs typeface="+mn-lt"/>
              </a:rPr>
              <a:t> out of 50 possible points. </a:t>
            </a:r>
          </a:p>
          <a:p>
            <a:pPr marL="0" indent="0">
              <a:buNone/>
            </a:pPr>
            <a:r>
              <a:rPr lang="en-US" sz="1600">
                <a:latin typeface="Aptos"/>
                <a:ea typeface="+mn-lt"/>
                <a:cs typeface="+mn-lt"/>
              </a:rPr>
              <a:t>• </a:t>
            </a:r>
            <a:r>
              <a:rPr lang="en-US" sz="1600" b="1">
                <a:latin typeface="Aptos"/>
                <a:ea typeface="+mn-lt"/>
                <a:cs typeface="+mn-lt"/>
              </a:rPr>
              <a:t>5.50 to 5.99</a:t>
            </a:r>
            <a:r>
              <a:rPr lang="en-US" sz="1600">
                <a:latin typeface="Aptos"/>
                <a:ea typeface="+mn-lt"/>
                <a:cs typeface="+mn-lt"/>
              </a:rPr>
              <a:t> receive </a:t>
            </a:r>
            <a:r>
              <a:rPr lang="en-US" sz="1600" b="1">
                <a:latin typeface="Aptos"/>
                <a:ea typeface="+mn-lt"/>
                <a:cs typeface="+mn-lt"/>
              </a:rPr>
              <a:t>30</a:t>
            </a:r>
            <a:r>
              <a:rPr lang="en-US" sz="1600">
                <a:latin typeface="Aptos"/>
                <a:ea typeface="+mn-lt"/>
                <a:cs typeface="+mn-lt"/>
              </a:rPr>
              <a:t> out of 50 possible points. </a:t>
            </a:r>
          </a:p>
          <a:p>
            <a:pPr marL="0" indent="0">
              <a:buNone/>
            </a:pPr>
            <a:r>
              <a:rPr lang="en-US" sz="1600">
                <a:latin typeface="Aptos"/>
                <a:ea typeface="+mn-lt"/>
                <a:cs typeface="+mn-lt"/>
              </a:rPr>
              <a:t>• </a:t>
            </a:r>
            <a:r>
              <a:rPr lang="en-US" sz="1600" b="1">
                <a:latin typeface="Aptos"/>
                <a:ea typeface="+mn-lt"/>
                <a:cs typeface="+mn-lt"/>
              </a:rPr>
              <a:t>6.00 to 6.49</a:t>
            </a:r>
            <a:r>
              <a:rPr lang="en-US" sz="1600">
                <a:latin typeface="Aptos"/>
                <a:ea typeface="+mn-lt"/>
                <a:cs typeface="+mn-lt"/>
              </a:rPr>
              <a:t> receive </a:t>
            </a:r>
            <a:r>
              <a:rPr lang="en-US" sz="1600" b="1">
                <a:latin typeface="Aptos"/>
                <a:ea typeface="+mn-lt"/>
                <a:cs typeface="+mn-lt"/>
              </a:rPr>
              <a:t>40</a:t>
            </a:r>
            <a:r>
              <a:rPr lang="en-US" sz="1600">
                <a:latin typeface="Aptos"/>
                <a:ea typeface="+mn-lt"/>
                <a:cs typeface="+mn-lt"/>
              </a:rPr>
              <a:t> out of 50 possible points. </a:t>
            </a:r>
          </a:p>
          <a:p>
            <a:pPr marL="0" indent="0">
              <a:buNone/>
            </a:pPr>
            <a:r>
              <a:rPr lang="en-US" sz="1600">
                <a:latin typeface="Aptos"/>
                <a:ea typeface="+mn-lt"/>
                <a:cs typeface="+mn-lt"/>
              </a:rPr>
              <a:t>• </a:t>
            </a:r>
            <a:r>
              <a:rPr lang="en-US" sz="1600" b="1">
                <a:latin typeface="Aptos"/>
                <a:ea typeface="+mn-lt"/>
                <a:cs typeface="+mn-lt"/>
              </a:rPr>
              <a:t>6.50 to 7.00</a:t>
            </a:r>
            <a:r>
              <a:rPr lang="en-US" sz="1600">
                <a:latin typeface="Aptos"/>
                <a:ea typeface="+mn-lt"/>
                <a:cs typeface="+mn-lt"/>
              </a:rPr>
              <a:t> receive </a:t>
            </a:r>
            <a:r>
              <a:rPr lang="en-US" sz="1600" b="1">
                <a:latin typeface="Aptos"/>
                <a:ea typeface="+mn-lt"/>
                <a:cs typeface="+mn-lt"/>
              </a:rPr>
              <a:t>50</a:t>
            </a:r>
            <a:r>
              <a:rPr lang="en-US" sz="1600">
                <a:latin typeface="Aptos"/>
                <a:ea typeface="+mn-lt"/>
                <a:cs typeface="+mn-lt"/>
              </a:rPr>
              <a:t> out of 50 possible points. </a:t>
            </a:r>
          </a:p>
          <a:p>
            <a:pPr marL="0" indent="0">
              <a:buNone/>
            </a:pPr>
            <a:endParaRPr lang="en-US" sz="1200"/>
          </a:p>
        </p:txBody>
      </p:sp>
      <p:graphicFrame>
        <p:nvGraphicFramePr>
          <p:cNvPr id="4" name="Table 3">
            <a:extLst>
              <a:ext uri="{FF2B5EF4-FFF2-40B4-BE49-F238E27FC236}">
                <a16:creationId xmlns:a16="http://schemas.microsoft.com/office/drawing/2014/main" id="{827E6620-1F1F-5637-DBD3-62EE82C4917E}"/>
              </a:ext>
            </a:extLst>
          </p:cNvPr>
          <p:cNvGraphicFramePr>
            <a:graphicFrameLocks noGrp="1"/>
          </p:cNvGraphicFramePr>
          <p:nvPr>
            <p:extLst>
              <p:ext uri="{D42A27DB-BD31-4B8C-83A1-F6EECF244321}">
                <p14:modId xmlns:p14="http://schemas.microsoft.com/office/powerpoint/2010/main" val="3766485319"/>
              </p:ext>
            </p:extLst>
          </p:nvPr>
        </p:nvGraphicFramePr>
        <p:xfrm>
          <a:off x="2421255" y="5532501"/>
          <a:ext cx="8168640" cy="1112520"/>
        </p:xfrm>
        <a:graphic>
          <a:graphicData uri="http://schemas.openxmlformats.org/drawingml/2006/table">
            <a:tbl>
              <a:tblPr firstRow="1" bandRow="1">
                <a:tableStyleId>{5C22544A-7EE6-4342-B048-85BDC9FD1C3A}</a:tableStyleId>
              </a:tblPr>
              <a:tblGrid>
                <a:gridCol w="2722880">
                  <a:extLst>
                    <a:ext uri="{9D8B030D-6E8A-4147-A177-3AD203B41FA5}">
                      <a16:colId xmlns:a16="http://schemas.microsoft.com/office/drawing/2014/main" val="1497800137"/>
                    </a:ext>
                  </a:extLst>
                </a:gridCol>
                <a:gridCol w="2722880">
                  <a:extLst>
                    <a:ext uri="{9D8B030D-6E8A-4147-A177-3AD203B41FA5}">
                      <a16:colId xmlns:a16="http://schemas.microsoft.com/office/drawing/2014/main" val="4251791131"/>
                    </a:ext>
                  </a:extLst>
                </a:gridCol>
                <a:gridCol w="2722880">
                  <a:extLst>
                    <a:ext uri="{9D8B030D-6E8A-4147-A177-3AD203B41FA5}">
                      <a16:colId xmlns:a16="http://schemas.microsoft.com/office/drawing/2014/main" val="3569615026"/>
                    </a:ext>
                  </a:extLst>
                </a:gridCol>
              </a:tblGrid>
              <a:tr h="370840">
                <a:tc gridSpan="3">
                  <a:txBody>
                    <a:bodyPr/>
                    <a:lstStyle/>
                    <a:p>
                      <a:pPr lvl="0" algn="ctr">
                        <a:buNone/>
                      </a:pPr>
                      <a:r>
                        <a:rPr lang="en-US" sz="1800" b="1" i="0" u="none" strike="noStrike" noProof="0">
                          <a:solidFill>
                            <a:schemeClr val="tx1"/>
                          </a:solidFill>
                          <a:latin typeface="Franklin Gothic Book"/>
                        </a:rPr>
                        <a:t>50% Quality </a:t>
                      </a:r>
                      <a:r>
                        <a:rPr lang="en-US" sz="1800" b="0" i="0" u="none" strike="noStrike" noProof="0">
                          <a:solidFill>
                            <a:schemeClr val="tx1"/>
                          </a:solidFill>
                          <a:latin typeface="Franklin Gothic Book"/>
                        </a:rPr>
                        <a:t>+ 30% Learning Gains + 20% Achievement </a:t>
                      </a:r>
                      <a:endParaRPr lang="en-US">
                        <a:solidFill>
                          <a:schemeClr val="tx1"/>
                        </a:solidFill>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6331402"/>
                  </a:ext>
                </a:extLst>
              </a:tr>
              <a:tr h="370840">
                <a:tc>
                  <a:txBody>
                    <a:bodyPr/>
                    <a:lstStyle/>
                    <a:p>
                      <a:pPr algn="ctr"/>
                      <a:r>
                        <a:rPr lang="en-US" b="1"/>
                        <a:t>CLASS Composite Score</a:t>
                      </a:r>
                    </a:p>
                  </a:txBody>
                  <a:tcPr/>
                </a:tc>
                <a:tc gridSpan="2">
                  <a:txBody>
                    <a:bodyPr/>
                    <a:lstStyle/>
                    <a:p>
                      <a:pPr algn="ctr"/>
                      <a:r>
                        <a:rPr lang="en-US"/>
                        <a:t>FAST Star Early Literacy</a:t>
                      </a:r>
                    </a:p>
                  </a:txBody>
                  <a:tcPr/>
                </a:tc>
                <a:tc hMerge="1">
                  <a:txBody>
                    <a:bodyPr/>
                    <a:lstStyle/>
                    <a:p>
                      <a:endParaRPr lang="en-US"/>
                    </a:p>
                  </a:txBody>
                  <a:tcPr/>
                </a:tc>
                <a:extLst>
                  <a:ext uri="{0D108BD9-81ED-4DB2-BD59-A6C34878D82A}">
                    <a16:rowId xmlns:a16="http://schemas.microsoft.com/office/drawing/2014/main" val="1334053873"/>
                  </a:ext>
                </a:extLst>
              </a:tr>
              <a:tr h="370840">
                <a:tc>
                  <a:txBody>
                    <a:bodyPr/>
                    <a:lstStyle/>
                    <a:p>
                      <a:pPr algn="ctr"/>
                      <a:r>
                        <a:rPr lang="en-US" b="1"/>
                        <a:t>50% Quality</a:t>
                      </a:r>
                    </a:p>
                  </a:txBody>
                  <a:tcPr/>
                </a:tc>
                <a:tc>
                  <a:txBody>
                    <a:bodyPr/>
                    <a:lstStyle/>
                    <a:p>
                      <a:pPr algn="ctr"/>
                      <a:r>
                        <a:rPr lang="en-US"/>
                        <a:t>30% Learning Gains</a:t>
                      </a:r>
                    </a:p>
                  </a:txBody>
                  <a:tcPr/>
                </a:tc>
                <a:tc>
                  <a:txBody>
                    <a:bodyPr/>
                    <a:lstStyle/>
                    <a:p>
                      <a:pPr algn="ctr"/>
                      <a:r>
                        <a:rPr lang="en-US"/>
                        <a:t>20% Achievement</a:t>
                      </a:r>
                    </a:p>
                  </a:txBody>
                  <a:tcPr/>
                </a:tc>
                <a:extLst>
                  <a:ext uri="{0D108BD9-81ED-4DB2-BD59-A6C34878D82A}">
                    <a16:rowId xmlns:a16="http://schemas.microsoft.com/office/drawing/2014/main" val="2568962015"/>
                  </a:ext>
                </a:extLst>
              </a:tr>
            </a:tbl>
          </a:graphicData>
        </a:graphic>
      </p:graphicFrame>
      <p:pic>
        <p:nvPicPr>
          <p:cNvPr id="6" name="Picture 5" descr="A colorful bird with wings&#10;&#10;AI-generated content may be incorrect.">
            <a:extLst>
              <a:ext uri="{FF2B5EF4-FFF2-40B4-BE49-F238E27FC236}">
                <a16:creationId xmlns:a16="http://schemas.microsoft.com/office/drawing/2014/main" id="{91BF07FC-AD68-C591-2066-01DF4F3DE0C9}"/>
              </a:ext>
            </a:extLst>
          </p:cNvPr>
          <p:cNvPicPr>
            <a:picLocks noChangeAspect="1"/>
          </p:cNvPicPr>
          <p:nvPr/>
        </p:nvPicPr>
        <p:blipFill>
          <a:blip r:embed="rId2"/>
          <a:stretch>
            <a:fillRect/>
          </a:stretch>
        </p:blipFill>
        <p:spPr>
          <a:xfrm>
            <a:off x="10765468" y="5670898"/>
            <a:ext cx="1333500" cy="1123950"/>
          </a:xfrm>
          <a:prstGeom prst="rect">
            <a:avLst/>
          </a:prstGeom>
        </p:spPr>
      </p:pic>
    </p:spTree>
    <p:extLst>
      <p:ext uri="{BB962C8B-B14F-4D97-AF65-F5344CB8AC3E}">
        <p14:creationId xmlns:p14="http://schemas.microsoft.com/office/powerpoint/2010/main" val="34263831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BB8E90-3256-5B22-DACF-91AF9C627CA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2C1F8A-CC7C-388E-B9D3-CCDA60BBA7F5}"/>
              </a:ext>
            </a:extLst>
          </p:cNvPr>
          <p:cNvSpPr>
            <a:spLocks noGrp="1"/>
          </p:cNvSpPr>
          <p:nvPr>
            <p:ph type="title"/>
          </p:nvPr>
        </p:nvSpPr>
        <p:spPr>
          <a:xfrm>
            <a:off x="800100" y="142875"/>
            <a:ext cx="11134725" cy="752475"/>
          </a:xfrm>
        </p:spPr>
        <p:txBody>
          <a:bodyPr>
            <a:normAutofit fontScale="90000"/>
          </a:bodyPr>
          <a:lstStyle/>
          <a:p>
            <a:pPr algn="ctr"/>
            <a:r>
              <a:rPr lang="en-US"/>
              <a:t>VPK Performance Metrics – Achievement  Score</a:t>
            </a:r>
            <a:br>
              <a:rPr lang="en-US"/>
            </a:br>
            <a:endParaRPr lang="en-US"/>
          </a:p>
        </p:txBody>
      </p:sp>
      <p:sp>
        <p:nvSpPr>
          <p:cNvPr id="3" name="Content Placeholder 2">
            <a:extLst>
              <a:ext uri="{FF2B5EF4-FFF2-40B4-BE49-F238E27FC236}">
                <a16:creationId xmlns:a16="http://schemas.microsoft.com/office/drawing/2014/main" id="{0C788AFE-CBE9-E09F-DB3A-A4827DDE04EC}"/>
              </a:ext>
            </a:extLst>
          </p:cNvPr>
          <p:cNvSpPr>
            <a:spLocks noGrp="1"/>
          </p:cNvSpPr>
          <p:nvPr>
            <p:ph idx="1"/>
          </p:nvPr>
        </p:nvSpPr>
        <p:spPr>
          <a:xfrm>
            <a:off x="1666875" y="1714500"/>
            <a:ext cx="9867900" cy="2438400"/>
          </a:xfrm>
        </p:spPr>
        <p:txBody>
          <a:bodyPr vert="horz" lIns="91440" tIns="45720" rIns="91440" bIns="45720" rtlCol="0" anchor="t">
            <a:noAutofit/>
          </a:bodyPr>
          <a:lstStyle/>
          <a:p>
            <a:pPr marL="0" indent="0">
              <a:buNone/>
            </a:pPr>
            <a:r>
              <a:rPr lang="en-US" sz="1600">
                <a:latin typeface="Aptos"/>
                <a:ea typeface="+mn-lt"/>
                <a:cs typeface="+mn-lt"/>
              </a:rPr>
              <a:t>The achievement score is calculated as the</a:t>
            </a:r>
            <a:r>
              <a:rPr lang="en-US" sz="1600" b="1">
                <a:latin typeface="Aptos"/>
                <a:ea typeface="+mn-lt"/>
                <a:cs typeface="+mn-lt"/>
              </a:rPr>
              <a:t> percentage of eligible children</a:t>
            </a:r>
            <a:r>
              <a:rPr lang="en-US" sz="1600">
                <a:latin typeface="Aptos"/>
                <a:ea typeface="+mn-lt"/>
                <a:cs typeface="+mn-lt"/>
              </a:rPr>
              <a:t> who demonstrate kindergarten readiness by scoring a </a:t>
            </a:r>
            <a:r>
              <a:rPr lang="en-US" sz="1600" b="1">
                <a:latin typeface="Aptos"/>
                <a:ea typeface="+mn-lt"/>
                <a:cs typeface="+mn-lt"/>
              </a:rPr>
              <a:t>707</a:t>
            </a:r>
            <a:r>
              <a:rPr lang="en-US" sz="1600">
                <a:latin typeface="Aptos"/>
                <a:ea typeface="+mn-lt"/>
                <a:cs typeface="+mn-lt"/>
              </a:rPr>
              <a:t> </a:t>
            </a:r>
            <a:r>
              <a:rPr lang="en-US" sz="1600" b="1">
                <a:latin typeface="Aptos"/>
                <a:ea typeface="+mn-lt"/>
                <a:cs typeface="+mn-lt"/>
              </a:rPr>
              <a:t>Unified Scaled Score (USS) or higher </a:t>
            </a:r>
            <a:r>
              <a:rPr lang="en-US" sz="1600">
                <a:latin typeface="Aptos"/>
                <a:ea typeface="+mn-lt"/>
                <a:cs typeface="+mn-lt"/>
              </a:rPr>
              <a:t>at progress monitoring 3 (PM3) on Star Early Literacy. The achievement score accounts for 20% of the total performance metric and is worth up to 20 possible points. </a:t>
            </a:r>
            <a:endParaRPr lang="en-US">
              <a:latin typeface="Aptos"/>
              <a:ea typeface="+mn-lt"/>
              <a:cs typeface="+mn-lt"/>
            </a:endParaRPr>
          </a:p>
          <a:p>
            <a:pPr marL="0" indent="0">
              <a:buNone/>
            </a:pPr>
            <a:endParaRPr lang="en-US" sz="1200"/>
          </a:p>
        </p:txBody>
      </p:sp>
      <p:graphicFrame>
        <p:nvGraphicFramePr>
          <p:cNvPr id="4" name="Table 3">
            <a:extLst>
              <a:ext uri="{FF2B5EF4-FFF2-40B4-BE49-F238E27FC236}">
                <a16:creationId xmlns:a16="http://schemas.microsoft.com/office/drawing/2014/main" id="{A9405DCB-3F93-FA01-3CDD-3D772EDD8955}"/>
              </a:ext>
            </a:extLst>
          </p:cNvPr>
          <p:cNvGraphicFramePr>
            <a:graphicFrameLocks noGrp="1"/>
          </p:cNvGraphicFramePr>
          <p:nvPr>
            <p:extLst>
              <p:ext uri="{D42A27DB-BD31-4B8C-83A1-F6EECF244321}">
                <p14:modId xmlns:p14="http://schemas.microsoft.com/office/powerpoint/2010/main" val="3426748638"/>
              </p:ext>
            </p:extLst>
          </p:nvPr>
        </p:nvGraphicFramePr>
        <p:xfrm>
          <a:off x="2474621" y="3427476"/>
          <a:ext cx="8168640" cy="1112520"/>
        </p:xfrm>
        <a:graphic>
          <a:graphicData uri="http://schemas.openxmlformats.org/drawingml/2006/table">
            <a:tbl>
              <a:tblPr firstRow="1" bandRow="1">
                <a:tableStyleId>{5C22544A-7EE6-4342-B048-85BDC9FD1C3A}</a:tableStyleId>
              </a:tblPr>
              <a:tblGrid>
                <a:gridCol w="2722880">
                  <a:extLst>
                    <a:ext uri="{9D8B030D-6E8A-4147-A177-3AD203B41FA5}">
                      <a16:colId xmlns:a16="http://schemas.microsoft.com/office/drawing/2014/main" val="1497800137"/>
                    </a:ext>
                  </a:extLst>
                </a:gridCol>
                <a:gridCol w="2722880">
                  <a:extLst>
                    <a:ext uri="{9D8B030D-6E8A-4147-A177-3AD203B41FA5}">
                      <a16:colId xmlns:a16="http://schemas.microsoft.com/office/drawing/2014/main" val="4251791131"/>
                    </a:ext>
                  </a:extLst>
                </a:gridCol>
                <a:gridCol w="2722880">
                  <a:extLst>
                    <a:ext uri="{9D8B030D-6E8A-4147-A177-3AD203B41FA5}">
                      <a16:colId xmlns:a16="http://schemas.microsoft.com/office/drawing/2014/main" val="3569615026"/>
                    </a:ext>
                  </a:extLst>
                </a:gridCol>
              </a:tblGrid>
              <a:tr h="370840">
                <a:tc gridSpan="3">
                  <a:txBody>
                    <a:bodyPr/>
                    <a:lstStyle/>
                    <a:p>
                      <a:pPr lvl="0" algn="ctr">
                        <a:buNone/>
                      </a:pPr>
                      <a:r>
                        <a:rPr lang="en-US" sz="1800" b="0" i="0" u="none" strike="noStrike" noProof="0">
                          <a:solidFill>
                            <a:schemeClr val="tx1"/>
                          </a:solidFill>
                          <a:latin typeface="Franklin Gothic Book"/>
                        </a:rPr>
                        <a:t>50% Quality + 30% Learning Gains + </a:t>
                      </a:r>
                      <a:r>
                        <a:rPr lang="en-US" sz="1800" b="1" i="0" u="none" strike="noStrike" noProof="0">
                          <a:solidFill>
                            <a:schemeClr val="tx1"/>
                          </a:solidFill>
                          <a:latin typeface="Franklin Gothic Book"/>
                        </a:rPr>
                        <a:t>20% Achievement </a:t>
                      </a:r>
                      <a:endParaRPr lang="en-US" b="1">
                        <a:solidFill>
                          <a:schemeClr val="tx1"/>
                        </a:solidFill>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6331402"/>
                  </a:ext>
                </a:extLst>
              </a:tr>
              <a:tr h="370840">
                <a:tc>
                  <a:txBody>
                    <a:bodyPr/>
                    <a:lstStyle/>
                    <a:p>
                      <a:pPr algn="ctr"/>
                      <a:r>
                        <a:rPr lang="en-US"/>
                        <a:t>CLASS Composite Score</a:t>
                      </a:r>
                    </a:p>
                  </a:txBody>
                  <a:tcPr/>
                </a:tc>
                <a:tc gridSpan="2">
                  <a:txBody>
                    <a:bodyPr/>
                    <a:lstStyle/>
                    <a:p>
                      <a:pPr algn="ctr"/>
                      <a:r>
                        <a:rPr lang="en-US" b="1"/>
                        <a:t>FAST Star Early Literacy</a:t>
                      </a:r>
                    </a:p>
                  </a:txBody>
                  <a:tcPr/>
                </a:tc>
                <a:tc hMerge="1">
                  <a:txBody>
                    <a:bodyPr/>
                    <a:lstStyle/>
                    <a:p>
                      <a:endParaRPr lang="en-US"/>
                    </a:p>
                  </a:txBody>
                  <a:tcPr/>
                </a:tc>
                <a:extLst>
                  <a:ext uri="{0D108BD9-81ED-4DB2-BD59-A6C34878D82A}">
                    <a16:rowId xmlns:a16="http://schemas.microsoft.com/office/drawing/2014/main" val="1334053873"/>
                  </a:ext>
                </a:extLst>
              </a:tr>
              <a:tr h="370840">
                <a:tc>
                  <a:txBody>
                    <a:bodyPr/>
                    <a:lstStyle/>
                    <a:p>
                      <a:pPr algn="ctr"/>
                      <a:r>
                        <a:rPr lang="en-US"/>
                        <a:t>50% Quality</a:t>
                      </a:r>
                    </a:p>
                  </a:txBody>
                  <a:tcPr/>
                </a:tc>
                <a:tc>
                  <a:txBody>
                    <a:bodyPr/>
                    <a:lstStyle/>
                    <a:p>
                      <a:pPr algn="ctr"/>
                      <a:r>
                        <a:rPr lang="en-US"/>
                        <a:t>30% Learning Gains</a:t>
                      </a:r>
                    </a:p>
                  </a:txBody>
                  <a:tcPr/>
                </a:tc>
                <a:tc>
                  <a:txBody>
                    <a:bodyPr/>
                    <a:lstStyle/>
                    <a:p>
                      <a:pPr algn="ctr"/>
                      <a:r>
                        <a:rPr lang="en-US" b="1"/>
                        <a:t>20% Achievement</a:t>
                      </a:r>
                    </a:p>
                  </a:txBody>
                  <a:tcPr/>
                </a:tc>
                <a:extLst>
                  <a:ext uri="{0D108BD9-81ED-4DB2-BD59-A6C34878D82A}">
                    <a16:rowId xmlns:a16="http://schemas.microsoft.com/office/drawing/2014/main" val="2568962015"/>
                  </a:ext>
                </a:extLst>
              </a:tr>
            </a:tbl>
          </a:graphicData>
        </a:graphic>
      </p:graphicFrame>
      <p:pic>
        <p:nvPicPr>
          <p:cNvPr id="6" name="Picture 5" descr="A colorful bird with wings&#10;&#10;AI-generated content may be incorrect.">
            <a:extLst>
              <a:ext uri="{FF2B5EF4-FFF2-40B4-BE49-F238E27FC236}">
                <a16:creationId xmlns:a16="http://schemas.microsoft.com/office/drawing/2014/main" id="{E04A252E-802D-02A6-DB67-7E8556AD4B4B}"/>
              </a:ext>
            </a:extLst>
          </p:cNvPr>
          <p:cNvPicPr>
            <a:picLocks noChangeAspect="1"/>
          </p:cNvPicPr>
          <p:nvPr/>
        </p:nvPicPr>
        <p:blipFill>
          <a:blip r:embed="rId2"/>
          <a:stretch>
            <a:fillRect/>
          </a:stretch>
        </p:blipFill>
        <p:spPr>
          <a:xfrm>
            <a:off x="10765468" y="5670898"/>
            <a:ext cx="1333500" cy="1123950"/>
          </a:xfrm>
          <a:prstGeom prst="rect">
            <a:avLst/>
          </a:prstGeom>
        </p:spPr>
      </p:pic>
    </p:spTree>
    <p:extLst>
      <p:ext uri="{BB962C8B-B14F-4D97-AF65-F5344CB8AC3E}">
        <p14:creationId xmlns:p14="http://schemas.microsoft.com/office/powerpoint/2010/main" val="7661507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3E2E1E-0742-132E-EE6B-B91D3DE2385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E6A722-B7CB-2E4E-9C2E-3C54F5A723EB}"/>
              </a:ext>
            </a:extLst>
          </p:cNvPr>
          <p:cNvSpPr>
            <a:spLocks noGrp="1"/>
          </p:cNvSpPr>
          <p:nvPr>
            <p:ph type="title"/>
          </p:nvPr>
        </p:nvSpPr>
        <p:spPr>
          <a:xfrm>
            <a:off x="800100" y="142875"/>
            <a:ext cx="11296650" cy="752475"/>
          </a:xfrm>
        </p:spPr>
        <p:txBody>
          <a:bodyPr>
            <a:normAutofit fontScale="90000"/>
          </a:bodyPr>
          <a:lstStyle/>
          <a:p>
            <a:r>
              <a:rPr lang="en-US"/>
              <a:t>VPK Performance Metrics – Learning Gaines Score</a:t>
            </a:r>
            <a:br>
              <a:rPr lang="en-US"/>
            </a:br>
            <a:endParaRPr lang="en-US"/>
          </a:p>
        </p:txBody>
      </p:sp>
      <p:sp>
        <p:nvSpPr>
          <p:cNvPr id="3" name="Content Placeholder 2">
            <a:extLst>
              <a:ext uri="{FF2B5EF4-FFF2-40B4-BE49-F238E27FC236}">
                <a16:creationId xmlns:a16="http://schemas.microsoft.com/office/drawing/2014/main" id="{8B73B3C1-961D-1C92-2D35-3FFAB4259BE7}"/>
              </a:ext>
            </a:extLst>
          </p:cNvPr>
          <p:cNvSpPr>
            <a:spLocks noGrp="1"/>
          </p:cNvSpPr>
          <p:nvPr>
            <p:ph idx="1"/>
          </p:nvPr>
        </p:nvSpPr>
        <p:spPr>
          <a:xfrm>
            <a:off x="695325" y="1000125"/>
            <a:ext cx="11296650" cy="4324350"/>
          </a:xfrm>
        </p:spPr>
        <p:txBody>
          <a:bodyPr vert="horz" lIns="91440" tIns="45720" rIns="91440" bIns="45720" rtlCol="0" anchor="t">
            <a:noAutofit/>
          </a:bodyPr>
          <a:lstStyle/>
          <a:p>
            <a:pPr marL="0" indent="0">
              <a:buNone/>
            </a:pPr>
            <a:r>
              <a:rPr lang="en-US" sz="1600">
                <a:ea typeface="+mn-lt"/>
                <a:cs typeface="+mn-lt"/>
              </a:rPr>
              <a:t>The learning gains score calculates learning gains as a growth rate based on two factors for the school-year program and summer VPK programs. </a:t>
            </a:r>
            <a:endParaRPr lang="en-US">
              <a:ea typeface="+mn-lt"/>
              <a:cs typeface="+mn-lt"/>
            </a:endParaRPr>
          </a:p>
          <a:p>
            <a:pPr marL="0" indent="0">
              <a:buNone/>
            </a:pPr>
            <a:r>
              <a:rPr lang="en-US" sz="1600">
                <a:ea typeface="+mn-lt"/>
                <a:cs typeface="+mn-lt"/>
              </a:rPr>
              <a:t>•</a:t>
            </a:r>
            <a:r>
              <a:rPr lang="en-US" sz="1600" b="1" u="sng">
                <a:ea typeface="+mn-lt"/>
                <a:cs typeface="+mn-lt"/>
              </a:rPr>
              <a:t> VPK School-Year program:</a:t>
            </a:r>
            <a:r>
              <a:rPr lang="en-US" sz="1800" b="1">
                <a:ea typeface="+mn-lt"/>
                <a:cs typeface="+mn-lt"/>
              </a:rPr>
              <a:t> </a:t>
            </a:r>
            <a:r>
              <a:rPr lang="en-US" sz="1600">
                <a:ea typeface="+mn-lt"/>
                <a:cs typeface="+mn-lt"/>
              </a:rPr>
              <a:t>as the percentage of eligible children who demonstrate a growth rate of </a:t>
            </a:r>
            <a:r>
              <a:rPr lang="en-US" sz="1600" b="1">
                <a:ea typeface="+mn-lt"/>
                <a:cs typeface="+mn-lt"/>
              </a:rPr>
              <a:t>12 USS points or more a month </a:t>
            </a:r>
            <a:r>
              <a:rPr lang="en-US" sz="1600">
                <a:ea typeface="+mn-lt"/>
                <a:cs typeface="+mn-lt"/>
              </a:rPr>
              <a:t>or </a:t>
            </a:r>
            <a:r>
              <a:rPr lang="en-US" sz="1600" b="1">
                <a:ea typeface="+mn-lt"/>
                <a:cs typeface="+mn-lt"/>
              </a:rPr>
              <a:t>maintain a score within the highest literacy classification (e.g., Probable Reader) </a:t>
            </a:r>
            <a:r>
              <a:rPr lang="en-US" sz="1600">
                <a:ea typeface="+mn-lt"/>
                <a:cs typeface="+mn-lt"/>
              </a:rPr>
              <a:t>at PM1 and PM3. </a:t>
            </a:r>
            <a:endParaRPr lang="en-US">
              <a:ea typeface="+mn-lt"/>
              <a:cs typeface="+mn-lt"/>
            </a:endParaRPr>
          </a:p>
          <a:p>
            <a:pPr marL="0" indent="0">
              <a:buNone/>
            </a:pPr>
            <a:r>
              <a:rPr lang="en-US" sz="1600">
                <a:ea typeface="+mn-lt"/>
                <a:cs typeface="+mn-lt"/>
              </a:rPr>
              <a:t>•</a:t>
            </a:r>
            <a:r>
              <a:rPr lang="en-US" sz="1800" b="1" u="sng">
                <a:ea typeface="+mn-lt"/>
                <a:cs typeface="+mn-lt"/>
              </a:rPr>
              <a:t> </a:t>
            </a:r>
            <a:r>
              <a:rPr lang="en-US" sz="1600" b="1" u="sng">
                <a:ea typeface="+mn-lt"/>
                <a:cs typeface="+mn-lt"/>
              </a:rPr>
              <a:t>VPK Summer program:</a:t>
            </a:r>
            <a:r>
              <a:rPr lang="en-US" sz="1600">
                <a:ea typeface="+mn-lt"/>
                <a:cs typeface="+mn-lt"/>
              </a:rPr>
              <a:t> as the percentage of eligible children who demonstrate a growth rate of </a:t>
            </a:r>
            <a:r>
              <a:rPr lang="en-US" sz="1600" b="1">
                <a:ea typeface="+mn-lt"/>
                <a:cs typeface="+mn-lt"/>
              </a:rPr>
              <a:t>40 USS points or more a month</a:t>
            </a:r>
            <a:r>
              <a:rPr lang="en-US" sz="1600">
                <a:ea typeface="+mn-lt"/>
                <a:cs typeface="+mn-lt"/>
              </a:rPr>
              <a:t> in VPK summer programs or </a:t>
            </a:r>
            <a:r>
              <a:rPr lang="en-US" sz="1600" b="1">
                <a:ea typeface="+mn-lt"/>
                <a:cs typeface="+mn-lt"/>
              </a:rPr>
              <a:t>maintain a score within the highest literacy classification (e.g., Probable Reader)</a:t>
            </a:r>
            <a:r>
              <a:rPr lang="en-US" sz="1600">
                <a:ea typeface="+mn-lt"/>
                <a:cs typeface="+mn-lt"/>
              </a:rPr>
              <a:t> at PM1 and PM3. </a:t>
            </a:r>
            <a:endParaRPr lang="en-US">
              <a:ea typeface="+mn-lt"/>
              <a:cs typeface="+mn-lt"/>
            </a:endParaRPr>
          </a:p>
          <a:p>
            <a:pPr marL="0" indent="0">
              <a:buNone/>
            </a:pPr>
            <a:r>
              <a:rPr lang="en-US" sz="1600">
                <a:ea typeface="+mn-lt"/>
                <a:cs typeface="+mn-lt"/>
              </a:rPr>
              <a:t>The learning gains score accounts for </a:t>
            </a:r>
            <a:r>
              <a:rPr lang="en-US" sz="1600" b="1">
                <a:ea typeface="+mn-lt"/>
                <a:cs typeface="+mn-lt"/>
              </a:rPr>
              <a:t>30% of the total performance metric</a:t>
            </a:r>
            <a:r>
              <a:rPr lang="en-US" sz="1600">
                <a:ea typeface="+mn-lt"/>
                <a:cs typeface="+mn-lt"/>
              </a:rPr>
              <a:t> and is </a:t>
            </a:r>
            <a:r>
              <a:rPr lang="en-US" sz="1600" b="1">
                <a:ea typeface="+mn-lt"/>
                <a:cs typeface="+mn-lt"/>
              </a:rPr>
              <a:t>worth up to 30 possible points</a:t>
            </a:r>
            <a:r>
              <a:rPr lang="en-US" sz="1600">
                <a:ea typeface="+mn-lt"/>
                <a:cs typeface="+mn-lt"/>
              </a:rPr>
              <a:t>. </a:t>
            </a:r>
            <a:endParaRPr lang="en-US">
              <a:ea typeface="+mn-lt"/>
              <a:cs typeface="+mn-lt"/>
            </a:endParaRPr>
          </a:p>
          <a:p>
            <a:pPr marL="0" indent="0">
              <a:buNone/>
            </a:pPr>
            <a:r>
              <a:rPr lang="en-US" sz="1600">
                <a:ea typeface="+mn-lt"/>
                <a:cs typeface="+mn-lt"/>
              </a:rPr>
              <a:t>Learning gains are calculated by multiplying the percentage of children that meet the expected growth rate by 100 and multiplying the results by 30 percent. The score is expressed as a whole number by rounding a value of .5 or greater up and rounding a value of less than .5 down. </a:t>
            </a:r>
            <a:endParaRPr lang="en-US">
              <a:ea typeface="+mn-lt"/>
              <a:cs typeface="+mn-lt"/>
            </a:endParaRPr>
          </a:p>
          <a:p>
            <a:pPr marL="0" indent="0">
              <a:buNone/>
            </a:pPr>
            <a:r>
              <a:rPr lang="en-US" sz="1600">
                <a:ea typeface="+mn-lt"/>
                <a:cs typeface="+mn-lt"/>
              </a:rPr>
              <a:t>Growth rate is calculated by subtracting each child’s progress monitoring one (PM1) score from the child’s progress monitoring three (PM3) score, then dividing by the number of calendar days between PM1 and PM3 administration dates and multiplying by 30. </a:t>
            </a:r>
            <a:endParaRPr lang="en-US">
              <a:ea typeface="+mn-lt"/>
              <a:cs typeface="+mn-lt"/>
            </a:endParaRPr>
          </a:p>
          <a:p>
            <a:pPr marL="0" indent="0">
              <a:buNone/>
            </a:pPr>
            <a:r>
              <a:rPr lang="en-US" sz="1600">
                <a:ea typeface="+mn-lt"/>
                <a:cs typeface="+mn-lt"/>
              </a:rPr>
              <a:t>Growth Rate Formula: USS at PM3 – USS at PM1 / # of calendar days between PM1 and PM3 test administration dates * 30 </a:t>
            </a:r>
            <a:endParaRPr lang="en-US">
              <a:ea typeface="+mn-lt"/>
              <a:cs typeface="+mn-lt"/>
            </a:endParaRPr>
          </a:p>
          <a:p>
            <a:pPr marL="0" indent="0">
              <a:buNone/>
            </a:pPr>
            <a:endParaRPr lang="en-US" sz="1200"/>
          </a:p>
        </p:txBody>
      </p:sp>
      <p:graphicFrame>
        <p:nvGraphicFramePr>
          <p:cNvPr id="4" name="Table 3">
            <a:extLst>
              <a:ext uri="{FF2B5EF4-FFF2-40B4-BE49-F238E27FC236}">
                <a16:creationId xmlns:a16="http://schemas.microsoft.com/office/drawing/2014/main" id="{CA381E9A-298C-FD05-4885-211931DD0D4C}"/>
              </a:ext>
            </a:extLst>
          </p:cNvPr>
          <p:cNvGraphicFramePr>
            <a:graphicFrameLocks noGrp="1"/>
          </p:cNvGraphicFramePr>
          <p:nvPr>
            <p:extLst>
              <p:ext uri="{D42A27DB-BD31-4B8C-83A1-F6EECF244321}">
                <p14:modId xmlns:p14="http://schemas.microsoft.com/office/powerpoint/2010/main" val="1905383397"/>
              </p:ext>
            </p:extLst>
          </p:nvPr>
        </p:nvGraphicFramePr>
        <p:xfrm>
          <a:off x="2011680" y="5503926"/>
          <a:ext cx="8168640" cy="1112520"/>
        </p:xfrm>
        <a:graphic>
          <a:graphicData uri="http://schemas.openxmlformats.org/drawingml/2006/table">
            <a:tbl>
              <a:tblPr firstRow="1" bandRow="1">
                <a:tableStyleId>{5C22544A-7EE6-4342-B048-85BDC9FD1C3A}</a:tableStyleId>
              </a:tblPr>
              <a:tblGrid>
                <a:gridCol w="2722880">
                  <a:extLst>
                    <a:ext uri="{9D8B030D-6E8A-4147-A177-3AD203B41FA5}">
                      <a16:colId xmlns:a16="http://schemas.microsoft.com/office/drawing/2014/main" val="1497800137"/>
                    </a:ext>
                  </a:extLst>
                </a:gridCol>
                <a:gridCol w="2722880">
                  <a:extLst>
                    <a:ext uri="{9D8B030D-6E8A-4147-A177-3AD203B41FA5}">
                      <a16:colId xmlns:a16="http://schemas.microsoft.com/office/drawing/2014/main" val="4251791131"/>
                    </a:ext>
                  </a:extLst>
                </a:gridCol>
                <a:gridCol w="2722880">
                  <a:extLst>
                    <a:ext uri="{9D8B030D-6E8A-4147-A177-3AD203B41FA5}">
                      <a16:colId xmlns:a16="http://schemas.microsoft.com/office/drawing/2014/main" val="3569615026"/>
                    </a:ext>
                  </a:extLst>
                </a:gridCol>
              </a:tblGrid>
              <a:tr h="370840">
                <a:tc gridSpan="3">
                  <a:txBody>
                    <a:bodyPr/>
                    <a:lstStyle/>
                    <a:p>
                      <a:pPr lvl="0" algn="ctr">
                        <a:buNone/>
                      </a:pPr>
                      <a:r>
                        <a:rPr lang="en-US" sz="1800" b="0" i="0" u="none" strike="noStrike" noProof="0">
                          <a:solidFill>
                            <a:schemeClr val="tx1"/>
                          </a:solidFill>
                          <a:latin typeface="Franklin Gothic Book"/>
                        </a:rPr>
                        <a:t>50% Quality + </a:t>
                      </a:r>
                      <a:r>
                        <a:rPr lang="en-US" sz="1800" b="1" i="0" u="none" strike="noStrike" noProof="0">
                          <a:solidFill>
                            <a:schemeClr val="tx1"/>
                          </a:solidFill>
                          <a:latin typeface="Franklin Gothic Book"/>
                        </a:rPr>
                        <a:t>30% Learning Gains</a:t>
                      </a:r>
                      <a:r>
                        <a:rPr lang="en-US" sz="1800" b="0" i="0" u="none" strike="noStrike" noProof="0">
                          <a:solidFill>
                            <a:schemeClr val="tx1"/>
                          </a:solidFill>
                          <a:latin typeface="Franklin Gothic Book"/>
                        </a:rPr>
                        <a:t> + 20% Achievement </a:t>
                      </a:r>
                      <a:endParaRPr lang="en-US" b="0">
                        <a:solidFill>
                          <a:schemeClr val="tx1"/>
                        </a:solidFill>
                      </a:endParaRPr>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6331402"/>
                  </a:ext>
                </a:extLst>
              </a:tr>
              <a:tr h="370840">
                <a:tc>
                  <a:txBody>
                    <a:bodyPr/>
                    <a:lstStyle/>
                    <a:p>
                      <a:pPr algn="ctr"/>
                      <a:r>
                        <a:rPr lang="en-US"/>
                        <a:t>CLASS Composite Score</a:t>
                      </a:r>
                    </a:p>
                  </a:txBody>
                  <a:tcPr/>
                </a:tc>
                <a:tc gridSpan="2">
                  <a:txBody>
                    <a:bodyPr/>
                    <a:lstStyle/>
                    <a:p>
                      <a:pPr algn="ctr"/>
                      <a:r>
                        <a:rPr lang="en-US" b="1"/>
                        <a:t>FAST Star Early Literacy</a:t>
                      </a:r>
                    </a:p>
                  </a:txBody>
                  <a:tcPr/>
                </a:tc>
                <a:tc hMerge="1">
                  <a:txBody>
                    <a:bodyPr/>
                    <a:lstStyle/>
                    <a:p>
                      <a:endParaRPr lang="en-US"/>
                    </a:p>
                  </a:txBody>
                  <a:tcPr/>
                </a:tc>
                <a:extLst>
                  <a:ext uri="{0D108BD9-81ED-4DB2-BD59-A6C34878D82A}">
                    <a16:rowId xmlns:a16="http://schemas.microsoft.com/office/drawing/2014/main" val="1334053873"/>
                  </a:ext>
                </a:extLst>
              </a:tr>
              <a:tr h="370840">
                <a:tc>
                  <a:txBody>
                    <a:bodyPr/>
                    <a:lstStyle/>
                    <a:p>
                      <a:pPr algn="ctr"/>
                      <a:r>
                        <a:rPr lang="en-US"/>
                        <a:t>50% Quality</a:t>
                      </a:r>
                    </a:p>
                  </a:txBody>
                  <a:tcPr/>
                </a:tc>
                <a:tc>
                  <a:txBody>
                    <a:bodyPr/>
                    <a:lstStyle/>
                    <a:p>
                      <a:pPr algn="ctr"/>
                      <a:r>
                        <a:rPr lang="en-US" b="1"/>
                        <a:t>30% Learning Gains</a:t>
                      </a:r>
                    </a:p>
                  </a:txBody>
                  <a:tcPr/>
                </a:tc>
                <a:tc>
                  <a:txBody>
                    <a:bodyPr/>
                    <a:lstStyle/>
                    <a:p>
                      <a:pPr algn="ctr"/>
                      <a:r>
                        <a:rPr lang="en-US" b="0"/>
                        <a:t>20% Achievement</a:t>
                      </a:r>
                    </a:p>
                  </a:txBody>
                  <a:tcPr/>
                </a:tc>
                <a:extLst>
                  <a:ext uri="{0D108BD9-81ED-4DB2-BD59-A6C34878D82A}">
                    <a16:rowId xmlns:a16="http://schemas.microsoft.com/office/drawing/2014/main" val="2568962015"/>
                  </a:ext>
                </a:extLst>
              </a:tr>
            </a:tbl>
          </a:graphicData>
        </a:graphic>
      </p:graphicFrame>
      <p:pic>
        <p:nvPicPr>
          <p:cNvPr id="6" name="Picture 5" descr="A colorful bird with wings&#10;&#10;AI-generated content may be incorrect.">
            <a:extLst>
              <a:ext uri="{FF2B5EF4-FFF2-40B4-BE49-F238E27FC236}">
                <a16:creationId xmlns:a16="http://schemas.microsoft.com/office/drawing/2014/main" id="{E1FDD373-F6B9-0C00-CFF1-C883438FF09E}"/>
              </a:ext>
            </a:extLst>
          </p:cNvPr>
          <p:cNvPicPr>
            <a:picLocks noChangeAspect="1"/>
          </p:cNvPicPr>
          <p:nvPr/>
        </p:nvPicPr>
        <p:blipFill>
          <a:blip r:embed="rId2"/>
          <a:stretch>
            <a:fillRect/>
          </a:stretch>
        </p:blipFill>
        <p:spPr>
          <a:xfrm>
            <a:off x="10765468" y="5670898"/>
            <a:ext cx="1333500" cy="1123950"/>
          </a:xfrm>
          <a:prstGeom prst="rect">
            <a:avLst/>
          </a:prstGeom>
        </p:spPr>
      </p:pic>
    </p:spTree>
    <p:extLst>
      <p:ext uri="{BB962C8B-B14F-4D97-AF65-F5344CB8AC3E}">
        <p14:creationId xmlns:p14="http://schemas.microsoft.com/office/powerpoint/2010/main" val="54247364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A5C6B2-326D-9974-ACA9-FFE8C5129C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A1E965-F656-D607-793C-F7B27C1F2D2C}"/>
              </a:ext>
            </a:extLst>
          </p:cNvPr>
          <p:cNvSpPr>
            <a:spLocks noGrp="1"/>
          </p:cNvSpPr>
          <p:nvPr>
            <p:ph type="title"/>
          </p:nvPr>
        </p:nvSpPr>
        <p:spPr>
          <a:xfrm>
            <a:off x="800100" y="142875"/>
            <a:ext cx="11296650" cy="752475"/>
          </a:xfrm>
        </p:spPr>
        <p:txBody>
          <a:bodyPr>
            <a:normAutofit/>
          </a:bodyPr>
          <a:lstStyle/>
          <a:p>
            <a:r>
              <a:rPr lang="en-US"/>
              <a:t>VPK Performance Designation</a:t>
            </a:r>
          </a:p>
        </p:txBody>
      </p:sp>
      <p:sp>
        <p:nvSpPr>
          <p:cNvPr id="3" name="Content Placeholder 2">
            <a:extLst>
              <a:ext uri="{FF2B5EF4-FFF2-40B4-BE49-F238E27FC236}">
                <a16:creationId xmlns:a16="http://schemas.microsoft.com/office/drawing/2014/main" id="{1058EC84-2F89-0DEB-A81F-6A9E079592A8}"/>
              </a:ext>
            </a:extLst>
          </p:cNvPr>
          <p:cNvSpPr>
            <a:spLocks noGrp="1"/>
          </p:cNvSpPr>
          <p:nvPr>
            <p:ph idx="1"/>
          </p:nvPr>
        </p:nvSpPr>
        <p:spPr>
          <a:xfrm>
            <a:off x="695325" y="1000125"/>
            <a:ext cx="11401425" cy="4867275"/>
          </a:xfrm>
        </p:spPr>
        <p:txBody>
          <a:bodyPr vert="horz" lIns="91440" tIns="45720" rIns="91440" bIns="45720" rtlCol="0" anchor="t">
            <a:noAutofit/>
          </a:bodyPr>
          <a:lstStyle/>
          <a:p>
            <a:pPr marL="0" indent="0">
              <a:buNone/>
            </a:pPr>
            <a:r>
              <a:rPr lang="en-US" sz="1600">
                <a:ea typeface="+mn-lt"/>
                <a:cs typeface="+mn-lt"/>
              </a:rPr>
              <a:t>The department will assign each VPK provider a performance designation within 45 days after the conclusion of the school-year and summer VPK programs, respectively. Designations will be assigned based on the total points earned: </a:t>
            </a:r>
            <a:endParaRPr lang="en-US">
              <a:ea typeface="+mn-lt"/>
              <a:cs typeface="+mn-lt"/>
            </a:endParaRPr>
          </a:p>
          <a:p>
            <a:pPr marL="0" indent="0">
              <a:buNone/>
            </a:pPr>
            <a:r>
              <a:rPr lang="en-US" sz="1600">
                <a:ea typeface="+mn-lt"/>
                <a:cs typeface="+mn-lt"/>
              </a:rPr>
              <a:t>• </a:t>
            </a:r>
            <a:r>
              <a:rPr lang="en-US" sz="1600" b="1">
                <a:ea typeface="+mn-lt"/>
                <a:cs typeface="+mn-lt"/>
              </a:rPr>
              <a:t>61 points or higher </a:t>
            </a:r>
            <a:r>
              <a:rPr lang="en-US" sz="1600">
                <a:ea typeface="+mn-lt"/>
                <a:cs typeface="+mn-lt"/>
              </a:rPr>
              <a:t>equals a designation of </a:t>
            </a:r>
            <a:r>
              <a:rPr lang="en-US" sz="1600" b="1">
                <a:ea typeface="+mn-lt"/>
                <a:cs typeface="+mn-lt"/>
              </a:rPr>
              <a:t>“Excellent.”</a:t>
            </a:r>
            <a:r>
              <a:rPr lang="en-US" sz="1600">
                <a:ea typeface="+mn-lt"/>
                <a:cs typeface="+mn-lt"/>
              </a:rPr>
              <a:t> </a:t>
            </a:r>
            <a:endParaRPr lang="en-US">
              <a:ea typeface="+mn-lt"/>
              <a:cs typeface="+mn-lt"/>
            </a:endParaRPr>
          </a:p>
          <a:p>
            <a:pPr marL="0" indent="0">
              <a:buNone/>
            </a:pPr>
            <a:r>
              <a:rPr lang="en-US" sz="1600">
                <a:ea typeface="+mn-lt"/>
                <a:cs typeface="+mn-lt"/>
              </a:rPr>
              <a:t>• </a:t>
            </a:r>
            <a:r>
              <a:rPr lang="en-US" sz="1600" b="1">
                <a:ea typeface="+mn-lt"/>
                <a:cs typeface="+mn-lt"/>
              </a:rPr>
              <a:t>46-60 points</a:t>
            </a:r>
            <a:r>
              <a:rPr lang="en-US" sz="1600">
                <a:ea typeface="+mn-lt"/>
                <a:cs typeface="+mn-lt"/>
              </a:rPr>
              <a:t> equals a designation of </a:t>
            </a:r>
            <a:r>
              <a:rPr lang="en-US" sz="1600" b="1">
                <a:ea typeface="+mn-lt"/>
                <a:cs typeface="+mn-lt"/>
              </a:rPr>
              <a:t>"Above Expectations.” </a:t>
            </a:r>
            <a:endParaRPr lang="en-US" b="1">
              <a:ea typeface="+mn-lt"/>
              <a:cs typeface="+mn-lt"/>
            </a:endParaRPr>
          </a:p>
          <a:p>
            <a:pPr marL="0" indent="0">
              <a:buNone/>
            </a:pPr>
            <a:r>
              <a:rPr lang="en-US" sz="1600">
                <a:ea typeface="+mn-lt"/>
                <a:cs typeface="+mn-lt"/>
              </a:rPr>
              <a:t>• </a:t>
            </a:r>
            <a:r>
              <a:rPr lang="en-US" sz="1600" b="1">
                <a:ea typeface="+mn-lt"/>
                <a:cs typeface="+mn-lt"/>
              </a:rPr>
              <a:t>28-45 points</a:t>
            </a:r>
            <a:r>
              <a:rPr lang="en-US" sz="1600">
                <a:ea typeface="+mn-lt"/>
                <a:cs typeface="+mn-lt"/>
              </a:rPr>
              <a:t> equals a designation of </a:t>
            </a:r>
            <a:r>
              <a:rPr lang="en-US" sz="1600" b="1">
                <a:ea typeface="+mn-lt"/>
                <a:cs typeface="+mn-lt"/>
              </a:rPr>
              <a:t>“Meets Expectations.”</a:t>
            </a:r>
            <a:r>
              <a:rPr lang="en-US" sz="1600">
                <a:ea typeface="+mn-lt"/>
                <a:cs typeface="+mn-lt"/>
              </a:rPr>
              <a:t> </a:t>
            </a:r>
            <a:endParaRPr lang="en-US">
              <a:ea typeface="+mn-lt"/>
              <a:cs typeface="+mn-lt"/>
            </a:endParaRPr>
          </a:p>
          <a:p>
            <a:pPr marL="0" indent="0">
              <a:buNone/>
            </a:pPr>
            <a:r>
              <a:rPr lang="en-US" sz="1600">
                <a:ea typeface="+mn-lt"/>
                <a:cs typeface="+mn-lt"/>
              </a:rPr>
              <a:t>• </a:t>
            </a:r>
            <a:r>
              <a:rPr lang="en-US" sz="1600" b="1">
                <a:ea typeface="+mn-lt"/>
                <a:cs typeface="+mn-lt"/>
              </a:rPr>
              <a:t>16-27 points</a:t>
            </a:r>
            <a:r>
              <a:rPr lang="en-US" sz="1600">
                <a:ea typeface="+mn-lt"/>
                <a:cs typeface="+mn-lt"/>
              </a:rPr>
              <a:t> equals a designation of </a:t>
            </a:r>
            <a:r>
              <a:rPr lang="en-US" sz="1600" b="1">
                <a:ea typeface="+mn-lt"/>
                <a:cs typeface="+mn-lt"/>
              </a:rPr>
              <a:t>“Below Expectations.”</a:t>
            </a:r>
            <a:r>
              <a:rPr lang="en-US" sz="1600">
                <a:ea typeface="+mn-lt"/>
                <a:cs typeface="+mn-lt"/>
              </a:rPr>
              <a:t> </a:t>
            </a:r>
            <a:endParaRPr lang="en-US">
              <a:ea typeface="+mn-lt"/>
              <a:cs typeface="+mn-lt"/>
            </a:endParaRPr>
          </a:p>
          <a:p>
            <a:pPr marL="0" indent="0">
              <a:buNone/>
            </a:pPr>
            <a:r>
              <a:rPr lang="en-US" sz="1600">
                <a:ea typeface="+mn-lt"/>
                <a:cs typeface="+mn-lt"/>
              </a:rPr>
              <a:t>• </a:t>
            </a:r>
            <a:r>
              <a:rPr lang="en-US" sz="1600" b="1">
                <a:ea typeface="+mn-lt"/>
                <a:cs typeface="+mn-lt"/>
              </a:rPr>
              <a:t>0-15 points</a:t>
            </a:r>
            <a:r>
              <a:rPr lang="en-US" sz="1600">
                <a:ea typeface="+mn-lt"/>
                <a:cs typeface="+mn-lt"/>
              </a:rPr>
              <a:t> equals a designation of </a:t>
            </a:r>
            <a:r>
              <a:rPr lang="en-US" sz="1600" b="1">
                <a:ea typeface="+mn-lt"/>
                <a:cs typeface="+mn-lt"/>
              </a:rPr>
              <a:t>“Unsatisfactory.” </a:t>
            </a:r>
            <a:endParaRPr lang="en-US" b="1">
              <a:ea typeface="+mn-lt"/>
              <a:cs typeface="+mn-lt"/>
            </a:endParaRPr>
          </a:p>
          <a:p>
            <a:pPr marL="0" indent="0">
              <a:buNone/>
            </a:pPr>
            <a:endParaRPr lang="en-US" sz="1600">
              <a:ea typeface="+mn-lt"/>
              <a:cs typeface="+mn-lt"/>
            </a:endParaRPr>
          </a:p>
          <a:p>
            <a:pPr marL="0" indent="0">
              <a:buNone/>
            </a:pPr>
            <a:r>
              <a:rPr lang="en-US" sz="1600" b="1">
                <a:ea typeface="+mn-lt"/>
                <a:cs typeface="+mn-lt"/>
              </a:rPr>
              <a:t>For VPK providers to earn a designation, they must meet the following criteria: </a:t>
            </a:r>
            <a:endParaRPr lang="en-US">
              <a:ea typeface="+mn-lt"/>
              <a:cs typeface="+mn-lt"/>
            </a:endParaRPr>
          </a:p>
          <a:p>
            <a:pPr marL="0" indent="0">
              <a:buNone/>
            </a:pPr>
            <a:r>
              <a:rPr lang="en-US" sz="1600">
                <a:ea typeface="+mn-lt"/>
                <a:cs typeface="+mn-lt"/>
              </a:rPr>
              <a:t>• A provider has sufficient data for all three components, and </a:t>
            </a:r>
            <a:endParaRPr lang="en-US">
              <a:ea typeface="+mn-lt"/>
              <a:cs typeface="+mn-lt"/>
            </a:endParaRPr>
          </a:p>
          <a:p>
            <a:pPr marL="0" indent="0">
              <a:buNone/>
            </a:pPr>
            <a:r>
              <a:rPr lang="en-US" sz="1600">
                <a:ea typeface="+mn-lt"/>
                <a:cs typeface="+mn-lt"/>
              </a:rPr>
              <a:t>• A provider served a minimum of four children who have completed more than 50% of the total number of instructional hours of the VPK program in the same provider’s program. </a:t>
            </a:r>
            <a:endParaRPr lang="en-US">
              <a:ea typeface="+mn-lt"/>
              <a:cs typeface="+mn-lt"/>
            </a:endParaRPr>
          </a:p>
          <a:p>
            <a:pPr marL="0" indent="0">
              <a:buNone/>
            </a:pPr>
            <a:r>
              <a:rPr lang="en-US" sz="1600">
                <a:ea typeface="+mn-lt"/>
                <a:cs typeface="+mn-lt"/>
              </a:rPr>
              <a:t>Providers that</a:t>
            </a:r>
            <a:r>
              <a:rPr lang="en-US" sz="1600" b="1">
                <a:ea typeface="+mn-lt"/>
                <a:cs typeface="+mn-lt"/>
              </a:rPr>
              <a:t> do not meet the criteria to calculate a VPK provider performance metric</a:t>
            </a:r>
            <a:r>
              <a:rPr lang="en-US" sz="1600">
                <a:ea typeface="+mn-lt"/>
                <a:cs typeface="+mn-lt"/>
              </a:rPr>
              <a:t> will receive the designation of </a:t>
            </a:r>
            <a:r>
              <a:rPr lang="en-US" sz="1600" b="1">
                <a:ea typeface="+mn-lt"/>
                <a:cs typeface="+mn-lt"/>
              </a:rPr>
              <a:t>“Incomplete.” </a:t>
            </a:r>
            <a:endParaRPr lang="en-US" b="1"/>
          </a:p>
          <a:p>
            <a:pPr marL="0" indent="0">
              <a:buNone/>
            </a:pPr>
            <a:endParaRPr lang="en-US" sz="1200"/>
          </a:p>
        </p:txBody>
      </p:sp>
      <p:pic>
        <p:nvPicPr>
          <p:cNvPr id="6" name="Picture 5" descr="A colorful bird with wings&#10;&#10;AI-generated content may be incorrect.">
            <a:extLst>
              <a:ext uri="{FF2B5EF4-FFF2-40B4-BE49-F238E27FC236}">
                <a16:creationId xmlns:a16="http://schemas.microsoft.com/office/drawing/2014/main" id="{3E03623E-FA1D-C985-E32F-1E3AA3E93A47}"/>
              </a:ext>
            </a:extLst>
          </p:cNvPr>
          <p:cNvPicPr>
            <a:picLocks noChangeAspect="1"/>
          </p:cNvPicPr>
          <p:nvPr/>
        </p:nvPicPr>
        <p:blipFill>
          <a:blip r:embed="rId2"/>
          <a:stretch>
            <a:fillRect/>
          </a:stretch>
        </p:blipFill>
        <p:spPr>
          <a:xfrm>
            <a:off x="10765468" y="5670898"/>
            <a:ext cx="1333500" cy="1123950"/>
          </a:xfrm>
          <a:prstGeom prst="rect">
            <a:avLst/>
          </a:prstGeom>
        </p:spPr>
      </p:pic>
    </p:spTree>
    <p:extLst>
      <p:ext uri="{BB962C8B-B14F-4D97-AF65-F5344CB8AC3E}">
        <p14:creationId xmlns:p14="http://schemas.microsoft.com/office/powerpoint/2010/main" val="26817330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912561-A41E-8A6A-C57D-25179CE0C0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66B711B-1DEC-18E4-AE60-BA2F492532FB}"/>
              </a:ext>
            </a:extLst>
          </p:cNvPr>
          <p:cNvSpPr>
            <a:spLocks noGrp="1"/>
          </p:cNvSpPr>
          <p:nvPr>
            <p:ph type="ctrTitle"/>
          </p:nvPr>
        </p:nvSpPr>
        <p:spPr>
          <a:xfrm>
            <a:off x="1524000" y="2070040"/>
            <a:ext cx="9144000" cy="898553"/>
          </a:xfrm>
        </p:spPr>
        <p:txBody>
          <a:bodyPr>
            <a:normAutofit fontScale="90000"/>
          </a:bodyPr>
          <a:lstStyle/>
          <a:p>
            <a:r>
              <a:rPr lang="en-US"/>
              <a:t>New Help Desk </a:t>
            </a:r>
            <a:br>
              <a:rPr lang="en-US"/>
            </a:br>
            <a:r>
              <a:rPr lang="en-US"/>
              <a:t>Ticket Requests</a:t>
            </a:r>
          </a:p>
        </p:txBody>
      </p:sp>
      <p:sp>
        <p:nvSpPr>
          <p:cNvPr id="3" name="Subtitle 2">
            <a:extLst>
              <a:ext uri="{FF2B5EF4-FFF2-40B4-BE49-F238E27FC236}">
                <a16:creationId xmlns:a16="http://schemas.microsoft.com/office/drawing/2014/main" id="{44486E31-5B5A-F041-0DC0-61CD66453CE1}"/>
              </a:ext>
            </a:extLst>
          </p:cNvPr>
          <p:cNvSpPr>
            <a:spLocks noGrp="1"/>
          </p:cNvSpPr>
          <p:nvPr>
            <p:ph type="subTitle" idx="1"/>
          </p:nvPr>
        </p:nvSpPr>
        <p:spPr>
          <a:xfrm>
            <a:off x="2863113" y="2928529"/>
            <a:ext cx="6231988" cy="1655762"/>
          </a:xfrm>
        </p:spPr>
        <p:txBody>
          <a:bodyPr>
            <a:normAutofit/>
          </a:bodyPr>
          <a:lstStyle/>
          <a:p>
            <a:r>
              <a:rPr lang="en-US" sz="1800"/>
              <a:t>For Provider Portal Access &amp; Single Sign On Issues</a:t>
            </a:r>
          </a:p>
        </p:txBody>
      </p:sp>
      <p:sp>
        <p:nvSpPr>
          <p:cNvPr id="4" name="object 3">
            <a:extLst>
              <a:ext uri="{FF2B5EF4-FFF2-40B4-BE49-F238E27FC236}">
                <a16:creationId xmlns:a16="http://schemas.microsoft.com/office/drawing/2014/main" id="{20F2F637-5276-D215-B3F9-44E7A3095A34}"/>
              </a:ext>
            </a:extLst>
          </p:cNvPr>
          <p:cNvSpPr/>
          <p:nvPr/>
        </p:nvSpPr>
        <p:spPr>
          <a:xfrm>
            <a:off x="0" y="-66659"/>
            <a:ext cx="12192000" cy="1362223"/>
          </a:xfrm>
          <a:custGeom>
            <a:avLst/>
            <a:gdLst/>
            <a:ahLst/>
            <a:cxnLst/>
            <a:rect l="l" t="t" r="r" b="b"/>
            <a:pathLst>
              <a:path w="4863465" h="10287000">
                <a:moveTo>
                  <a:pt x="0" y="10286999"/>
                </a:moveTo>
                <a:lnTo>
                  <a:pt x="0" y="0"/>
                </a:lnTo>
                <a:lnTo>
                  <a:pt x="4863448" y="0"/>
                </a:lnTo>
                <a:lnTo>
                  <a:pt x="4863448" y="10286999"/>
                </a:lnTo>
                <a:lnTo>
                  <a:pt x="0" y="10286999"/>
                </a:lnTo>
                <a:close/>
              </a:path>
            </a:pathLst>
          </a:custGeom>
          <a:solidFill>
            <a:srgbClr val="85C2EB"/>
          </a:solidFill>
        </p:spPr>
        <p:txBody>
          <a:bodyPr wrap="square" lIns="0" tIns="0" rIns="0" bIns="0" rtlCol="0"/>
          <a:lstStyle/>
          <a:p>
            <a:endParaRPr/>
          </a:p>
        </p:txBody>
      </p:sp>
      <p:pic>
        <p:nvPicPr>
          <p:cNvPr id="5" name="Picture 4" descr="A black background with white text&#10;&#10;Description automatically generated">
            <a:extLst>
              <a:ext uri="{FF2B5EF4-FFF2-40B4-BE49-F238E27FC236}">
                <a16:creationId xmlns:a16="http://schemas.microsoft.com/office/drawing/2014/main" id="{80DEF94F-DF27-7572-4B23-064E8342AF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1584" y="-186693"/>
            <a:ext cx="3936372" cy="1602290"/>
          </a:xfrm>
          <a:prstGeom prst="rect">
            <a:avLst/>
          </a:prstGeom>
        </p:spPr>
      </p:pic>
      <p:pic>
        <p:nvPicPr>
          <p:cNvPr id="7" name="Picture 6" descr="Close-up of two people's hands pointing at laptop screen with stack of 4 books in background, one person holding a pen">
            <a:extLst>
              <a:ext uri="{FF2B5EF4-FFF2-40B4-BE49-F238E27FC236}">
                <a16:creationId xmlns:a16="http://schemas.microsoft.com/office/drawing/2014/main" id="{57D34278-0CC8-499B-46C0-EDDB24ABF1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7759" y="3227665"/>
            <a:ext cx="3688771" cy="2462758"/>
          </a:xfrm>
          <a:prstGeom prst="rect">
            <a:avLst/>
          </a:prstGeom>
        </p:spPr>
      </p:pic>
    </p:spTree>
    <p:extLst>
      <p:ext uri="{BB962C8B-B14F-4D97-AF65-F5344CB8AC3E}">
        <p14:creationId xmlns:p14="http://schemas.microsoft.com/office/powerpoint/2010/main" val="3671797314"/>
      </p:ext>
    </p:extLst>
  </p:cSld>
  <p:clrMapOvr>
    <a:masterClrMapping/>
  </p:clrMapOvr>
  <mc:AlternateContent xmlns:mc="http://schemas.openxmlformats.org/markup-compatibility/2006">
    <mc:Choice xmlns:p14="http://schemas.microsoft.com/office/powerpoint/2010/main" Requires="p14">
      <p:transition spd="slow" p14:dur="2000" advTm="36010"/>
    </mc:Choice>
    <mc:Fallback>
      <p:transition spd="slow" advTm="3601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930AF-089A-E02E-0E66-7556EAB888EC}"/>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5B080BC1-38FD-8D1C-A2F5-78079D242FEB}"/>
              </a:ext>
            </a:extLst>
          </p:cNvPr>
          <p:cNvSpPr>
            <a:spLocks noGrp="1"/>
          </p:cNvSpPr>
          <p:nvPr>
            <p:ph type="subTitle" idx="1"/>
          </p:nvPr>
        </p:nvSpPr>
        <p:spPr>
          <a:xfrm>
            <a:off x="1118175" y="1295564"/>
            <a:ext cx="9842493" cy="5455756"/>
          </a:xfrm>
        </p:spPr>
        <p:txBody>
          <a:bodyPr vert="horz" lIns="91440" tIns="45720" rIns="91440" bIns="45720" rtlCol="0" anchor="t">
            <a:normAutofit/>
          </a:bodyPr>
          <a:lstStyle/>
          <a:p>
            <a:r>
              <a:rPr lang="en-US" sz="1400" i="1"/>
              <a:t>As of July 2025 For Provider Portal Access &amp; Single Sign On Issues:</a:t>
            </a:r>
          </a:p>
          <a:p>
            <a:pPr marL="285750" indent="-285750">
              <a:buFont typeface="Arial" panose="020B0604020202020204" pitchFamily="34" charset="0"/>
              <a:buChar char="•"/>
            </a:pPr>
            <a:r>
              <a:rPr lang="en-US" sz="1400"/>
              <a:t> We have combined the </a:t>
            </a:r>
            <a:r>
              <a:rPr lang="en-US" sz="1400" b="1"/>
              <a:t>Child Care Provider Help Desk </a:t>
            </a:r>
            <a:r>
              <a:rPr lang="en-US" sz="1400"/>
              <a:t>with the </a:t>
            </a:r>
            <a:r>
              <a:rPr lang="en-US" sz="1400" b="1"/>
              <a:t>Single Sign On Request Form </a:t>
            </a:r>
            <a:r>
              <a:rPr lang="en-US" sz="1400"/>
              <a:t>and have included canned issues/topics and requests that allow us to streamline the process and receive details regarding the issue or request.</a:t>
            </a:r>
          </a:p>
          <a:p>
            <a:pPr marL="285750" indent="-285750">
              <a:buFont typeface="Arial" panose="020B0604020202020204" pitchFamily="34" charset="0"/>
              <a:buChar char="•"/>
            </a:pPr>
            <a:endParaRPr lang="en-US" sz="1400"/>
          </a:p>
          <a:p>
            <a:pPr marL="285750" indent="-285750">
              <a:buFont typeface="Arial" panose="020B0604020202020204" pitchFamily="34" charset="0"/>
              <a:buChar char="•"/>
            </a:pPr>
            <a:r>
              <a:rPr lang="en-US" sz="1400"/>
              <a:t>We have included a place to report employee terminations or role changes on this form. It is your responsibility to report  employee terminations through this form so we can remove access to that employee. It is the child care provider’s responsibility to report here, please also make sure you contact provider services of any changes.</a:t>
            </a:r>
          </a:p>
          <a:p>
            <a:pPr marL="285750" indent="-285750">
              <a:buFont typeface="Arial" panose="020B0604020202020204" pitchFamily="34" charset="0"/>
              <a:buChar char="•"/>
            </a:pPr>
            <a:endParaRPr lang="en-US" sz="1400"/>
          </a:p>
          <a:p>
            <a:pPr marL="285750" indent="-285750">
              <a:buFont typeface="Arial" panose="020B0604020202020204" pitchFamily="34" charset="0"/>
              <a:buChar char="•"/>
            </a:pPr>
            <a:r>
              <a:rPr lang="en-US" sz="1400"/>
              <a:t>To the new combined help desk, you can visit our website at </a:t>
            </a:r>
            <a:r>
              <a:rPr lang="en-US" sz="1400">
                <a:hlinkClick r:id="rId3"/>
              </a:rPr>
              <a:t>www.ecs4kids.org/providers/provider-portal-guidance</a:t>
            </a:r>
            <a:r>
              <a:rPr lang="en-US" sz="1400"/>
              <a:t> and select the large green button that reads: CHILD CARE PROVIDER HELP DESK.</a:t>
            </a:r>
          </a:p>
          <a:p>
            <a:pPr marL="285750" indent="-285750">
              <a:buFont typeface="Arial" panose="020B0604020202020204" pitchFamily="34" charset="0"/>
              <a:buChar char="•"/>
            </a:pPr>
            <a:r>
              <a:rPr lang="en-US" sz="1400"/>
              <a:t>You may also scan the QR Code below from your mobile phone/tablet to submit a ticket</a:t>
            </a:r>
          </a:p>
          <a:p>
            <a:pPr marL="285750" indent="-285750">
              <a:buFont typeface="Arial" panose="020B0604020202020204" pitchFamily="34" charset="0"/>
              <a:buChar char="•"/>
            </a:pPr>
            <a:endParaRPr lang="en-US" sz="1400"/>
          </a:p>
          <a:p>
            <a:pPr marL="285750" indent="-285750">
              <a:buFont typeface="Arial" panose="020B0604020202020204" pitchFamily="34" charset="0"/>
              <a:buChar char="•"/>
            </a:pPr>
            <a:endParaRPr lang="en-US" sz="1400"/>
          </a:p>
          <a:p>
            <a:pPr marL="285750" indent="-285750">
              <a:buFont typeface="Arial" panose="020B0604020202020204" pitchFamily="34" charset="0"/>
              <a:buChar char="•"/>
            </a:pPr>
            <a:endParaRPr lang="en-US" sz="1400"/>
          </a:p>
          <a:p>
            <a:endParaRPr lang="en-US" sz="1400"/>
          </a:p>
          <a:p>
            <a:pPr marL="285750" indent="-285750">
              <a:buFont typeface="Arial" panose="020B0604020202020204" pitchFamily="34" charset="0"/>
              <a:buChar char="•"/>
            </a:pPr>
            <a:r>
              <a:rPr lang="en-US" sz="1400"/>
              <a:t>If you need to speak with someone at ECS4KIDS, please see our </a:t>
            </a:r>
            <a:r>
              <a:rPr lang="en-US" sz="1400" b="1"/>
              <a:t>Interactive ECS4Kids Contact List for Providers </a:t>
            </a:r>
            <a:r>
              <a:rPr lang="en-US" sz="1400"/>
              <a:t>on the bottom of the page on our website: </a:t>
            </a:r>
            <a:r>
              <a:rPr lang="en-US" sz="1400">
                <a:hlinkClick r:id="rId4"/>
              </a:rPr>
              <a:t>https://www.ecs4kids.org/providers/school-readiness-providers/</a:t>
            </a:r>
            <a:endParaRPr lang="en-US" sz="1400"/>
          </a:p>
          <a:p>
            <a:r>
              <a:rPr lang="en-US" sz="1400"/>
              <a:t>Note: This list is updated quarterly</a:t>
            </a:r>
          </a:p>
          <a:p>
            <a:pPr marL="285750" indent="-285750">
              <a:buFont typeface="Arial" panose="020B0604020202020204" pitchFamily="34" charset="0"/>
              <a:buChar char="•"/>
            </a:pPr>
            <a:endParaRPr lang="en-US" sz="1400"/>
          </a:p>
          <a:p>
            <a:endParaRPr lang="en-US" sz="1800"/>
          </a:p>
        </p:txBody>
      </p:sp>
      <p:sp>
        <p:nvSpPr>
          <p:cNvPr id="4" name="object 3">
            <a:extLst>
              <a:ext uri="{FF2B5EF4-FFF2-40B4-BE49-F238E27FC236}">
                <a16:creationId xmlns:a16="http://schemas.microsoft.com/office/drawing/2014/main" id="{5C45B228-0722-9971-DC34-36B55C163A23}"/>
              </a:ext>
            </a:extLst>
          </p:cNvPr>
          <p:cNvSpPr/>
          <p:nvPr/>
        </p:nvSpPr>
        <p:spPr>
          <a:xfrm>
            <a:off x="0" y="-66659"/>
            <a:ext cx="12192000" cy="1362223"/>
          </a:xfrm>
          <a:custGeom>
            <a:avLst/>
            <a:gdLst/>
            <a:ahLst/>
            <a:cxnLst/>
            <a:rect l="l" t="t" r="r" b="b"/>
            <a:pathLst>
              <a:path w="4863465" h="10287000">
                <a:moveTo>
                  <a:pt x="0" y="10286999"/>
                </a:moveTo>
                <a:lnTo>
                  <a:pt x="0" y="0"/>
                </a:lnTo>
                <a:lnTo>
                  <a:pt x="4863448" y="0"/>
                </a:lnTo>
                <a:lnTo>
                  <a:pt x="4863448" y="10286999"/>
                </a:lnTo>
                <a:lnTo>
                  <a:pt x="0" y="10286999"/>
                </a:lnTo>
                <a:close/>
              </a:path>
            </a:pathLst>
          </a:custGeom>
          <a:solidFill>
            <a:srgbClr val="85C2EB"/>
          </a:solidFill>
        </p:spPr>
        <p:txBody>
          <a:bodyPr wrap="square" lIns="0" tIns="0" rIns="0" bIns="0" rtlCol="0"/>
          <a:lstStyle/>
          <a:p>
            <a:endParaRPr/>
          </a:p>
        </p:txBody>
      </p:sp>
      <p:pic>
        <p:nvPicPr>
          <p:cNvPr id="5" name="Picture 4" descr="A black background with white text&#10;&#10;Description automatically generated">
            <a:extLst>
              <a:ext uri="{FF2B5EF4-FFF2-40B4-BE49-F238E27FC236}">
                <a16:creationId xmlns:a16="http://schemas.microsoft.com/office/drawing/2014/main" id="{B3EAC8D3-30BF-42EE-88A6-83FC2612732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81584" y="-186693"/>
            <a:ext cx="3936372" cy="1602290"/>
          </a:xfrm>
          <a:prstGeom prst="rect">
            <a:avLst/>
          </a:prstGeom>
        </p:spPr>
      </p:pic>
      <p:pic>
        <p:nvPicPr>
          <p:cNvPr id="1028" name="Picture 4">
            <a:extLst>
              <a:ext uri="{FF2B5EF4-FFF2-40B4-BE49-F238E27FC236}">
                <a16:creationId xmlns:a16="http://schemas.microsoft.com/office/drawing/2014/main" id="{D04EF941-8A74-65C2-672A-1D98636797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87859" y="3894072"/>
            <a:ext cx="938563" cy="938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4474593"/>
      </p:ext>
    </p:extLst>
  </p:cSld>
  <p:clrMapOvr>
    <a:masterClrMapping/>
  </p:clrMapOvr>
  <mc:AlternateContent xmlns:mc="http://schemas.openxmlformats.org/markup-compatibility/2006">
    <mc:Choice xmlns:p14="http://schemas.microsoft.com/office/powerpoint/2010/main" Requires="p14">
      <p:transition spd="slow" p14:dur="2000" advTm="36010"/>
    </mc:Choice>
    <mc:Fallback>
      <p:transition spd="slow" advTm="3601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838200"/>
            <a:ext cx="8229600" cy="1143000"/>
          </a:xfrm>
        </p:spPr>
        <p:txBody>
          <a:bodyPr/>
          <a:lstStyle/>
          <a:p>
            <a:r>
              <a:rPr lang="en-US"/>
              <a:t>Questions?</a:t>
            </a:r>
          </a:p>
        </p:txBody>
      </p:sp>
      <p:pic>
        <p:nvPicPr>
          <p:cNvPr id="4098" name="Picture 2" descr="C:\Documents and Settings\awilliams\Local Settings\Temporary Internet Files\Content.IE5\EJDCVWIK\450px-Blue_question_mark.svg[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6675" y="1862138"/>
            <a:ext cx="4286250" cy="42862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olorful bird with wings&#10;&#10;AI-generated content may be incorrect.">
            <a:extLst>
              <a:ext uri="{FF2B5EF4-FFF2-40B4-BE49-F238E27FC236}">
                <a16:creationId xmlns:a16="http://schemas.microsoft.com/office/drawing/2014/main" id="{639F6D6E-A49A-73F2-7A39-B73E41845CC2}"/>
              </a:ext>
            </a:extLst>
          </p:cNvPr>
          <p:cNvPicPr>
            <a:picLocks noChangeAspect="1"/>
          </p:cNvPicPr>
          <p:nvPr/>
        </p:nvPicPr>
        <p:blipFill>
          <a:blip r:embed="rId3"/>
          <a:stretch>
            <a:fillRect/>
          </a:stretch>
        </p:blipFill>
        <p:spPr>
          <a:xfrm>
            <a:off x="10617113" y="5674943"/>
            <a:ext cx="1333500" cy="1123950"/>
          </a:xfrm>
          <a:prstGeom prst="rect">
            <a:avLst/>
          </a:prstGeom>
        </p:spPr>
      </p:pic>
    </p:spTree>
    <p:extLst>
      <p:ext uri="{BB962C8B-B14F-4D97-AF65-F5344CB8AC3E}">
        <p14:creationId xmlns:p14="http://schemas.microsoft.com/office/powerpoint/2010/main" val="1918391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159B63-C56D-4E4E-8B07-40A1346DC9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E4016A-C665-D1B3-C167-558670206A19}"/>
              </a:ext>
            </a:extLst>
          </p:cNvPr>
          <p:cNvSpPr>
            <a:spLocks noGrp="1"/>
          </p:cNvSpPr>
          <p:nvPr>
            <p:ph type="title"/>
          </p:nvPr>
        </p:nvSpPr>
        <p:spPr>
          <a:xfrm>
            <a:off x="939327" y="1432305"/>
            <a:ext cx="2795556" cy="4829853"/>
          </a:xfrm>
        </p:spPr>
        <p:txBody>
          <a:bodyPr>
            <a:normAutofit/>
          </a:bodyPr>
          <a:lstStyle/>
          <a:p>
            <a:r>
              <a:rPr lang="en-US"/>
              <a:t>School Readiness Waitlist Update</a:t>
            </a:r>
          </a:p>
        </p:txBody>
      </p:sp>
      <p:sp>
        <p:nvSpPr>
          <p:cNvPr id="10" name="Rectangle 9">
            <a:extLst>
              <a:ext uri="{FF2B5EF4-FFF2-40B4-BE49-F238E27FC236}">
                <a16:creationId xmlns:a16="http://schemas.microsoft.com/office/drawing/2014/main" id="{27DEF201-077E-444A-A3F0-66E1425357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 name="Content Placeholder 2">
            <a:extLst>
              <a:ext uri="{FF2B5EF4-FFF2-40B4-BE49-F238E27FC236}">
                <a16:creationId xmlns:a16="http://schemas.microsoft.com/office/drawing/2014/main" id="{36357BFE-03E4-66A6-0351-646111B0475F}"/>
              </a:ext>
            </a:extLst>
          </p:cNvPr>
          <p:cNvSpPr>
            <a:spLocks noGrp="1"/>
          </p:cNvSpPr>
          <p:nvPr>
            <p:ph idx="1"/>
          </p:nvPr>
        </p:nvSpPr>
        <p:spPr>
          <a:xfrm>
            <a:off x="3813355" y="278762"/>
            <a:ext cx="7855090" cy="6265801"/>
          </a:xfrm>
        </p:spPr>
        <p:txBody>
          <a:bodyPr vert="horz" lIns="91440" tIns="45720" rIns="91440" bIns="45720" rtlCol="0" anchor="t">
            <a:normAutofit/>
          </a:bodyPr>
          <a:lstStyle/>
          <a:p>
            <a:pPr marL="383540" indent="-383540"/>
            <a:r>
              <a:rPr lang="en-US" sz="1600"/>
              <a:t>We are sending out funding notices for priority 3 (infant to 5 years old not in school) and priority 6 (school aged children) weekly. </a:t>
            </a:r>
          </a:p>
          <a:p>
            <a:pPr marL="383540" indent="-383540"/>
            <a:r>
              <a:rPr lang="en-US" sz="1600"/>
              <a:t>Generated notices are filtered by wait list date and sent to families that have been on the wait list the longest.</a:t>
            </a:r>
          </a:p>
          <a:p>
            <a:pPr marL="383540" indent="-383540"/>
            <a:r>
              <a:rPr lang="en-US" sz="1600"/>
              <a:t>Families that receive a funding notice are not guaranteed qualification. Eligibility is determined once we have all the documents needed on file and processed using a sliding fee scale for household size.</a:t>
            </a:r>
          </a:p>
          <a:p>
            <a:pPr marL="383540" indent="-383540"/>
            <a:r>
              <a:rPr lang="en-US" sz="1600">
                <a:solidFill>
                  <a:schemeClr val="tx1"/>
                </a:solidFill>
              </a:rPr>
              <a:t>If you are aware of any families that have been placed on the waitlist, please share with them that we are sending notices out weekly while funding is available.  </a:t>
            </a:r>
          </a:p>
          <a:p>
            <a:pPr marL="383540" indent="-383540"/>
            <a:r>
              <a:rPr lang="en-US" sz="1600"/>
              <a:t>Funding notices are sent out to the email that is tied to the family’s Family Portal account. </a:t>
            </a:r>
          </a:p>
          <a:p>
            <a:pPr marL="383540" indent="-383540"/>
            <a:r>
              <a:rPr lang="en-US" sz="1600"/>
              <a:t>Once the notice is sent, ECS will contact the family via email and when possible, by phone to remind family to check to ensure they received the notice and to also remind that they have only 30 days to submit requested documentation listed in the funding notice.</a:t>
            </a:r>
          </a:p>
          <a:p>
            <a:pPr marL="383540" indent="-383540"/>
            <a:r>
              <a:rPr lang="en-US" sz="1600"/>
              <a:t>If the family does not use the funding notice within the 30 days, it will expire, and they will have to reapply again through the waitlist for servic</a:t>
            </a:r>
            <a:r>
              <a:rPr lang="en-US" sz="1800"/>
              <a:t>es. </a:t>
            </a:r>
          </a:p>
        </p:txBody>
      </p:sp>
      <p:pic>
        <p:nvPicPr>
          <p:cNvPr id="5" name="Picture 4" descr="A colorful bird with wings&#10;&#10;AI-generated content may be incorrect.">
            <a:extLst>
              <a:ext uri="{FF2B5EF4-FFF2-40B4-BE49-F238E27FC236}">
                <a16:creationId xmlns:a16="http://schemas.microsoft.com/office/drawing/2014/main" id="{8BED2942-2F18-BB59-6A29-2FC43E3917F2}"/>
              </a:ext>
            </a:extLst>
          </p:cNvPr>
          <p:cNvPicPr>
            <a:picLocks noChangeAspect="1"/>
          </p:cNvPicPr>
          <p:nvPr/>
        </p:nvPicPr>
        <p:blipFill>
          <a:blip r:embed="rId2"/>
          <a:stretch>
            <a:fillRect/>
          </a:stretch>
        </p:blipFill>
        <p:spPr>
          <a:xfrm>
            <a:off x="9960738" y="5283654"/>
            <a:ext cx="1333500" cy="1123950"/>
          </a:xfrm>
          <a:prstGeom prst="rect">
            <a:avLst/>
          </a:prstGeom>
        </p:spPr>
      </p:pic>
    </p:spTree>
    <p:extLst>
      <p:ext uri="{BB962C8B-B14F-4D97-AF65-F5344CB8AC3E}">
        <p14:creationId xmlns:p14="http://schemas.microsoft.com/office/powerpoint/2010/main" val="18019958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9D9D6BF1-DFF2-4526-9D13-BF339D8C416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9" name="Freeform 6">
              <a:extLst>
                <a:ext uri="{FF2B5EF4-FFF2-40B4-BE49-F238E27FC236}">
                  <a16:creationId xmlns:a16="http://schemas.microsoft.com/office/drawing/2014/main" id="{A54D4DB6-FB18-4CAE-8905-E0053C9256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20" name="Freeform 6">
              <a:extLst>
                <a:ext uri="{FF2B5EF4-FFF2-40B4-BE49-F238E27FC236}">
                  <a16:creationId xmlns:a16="http://schemas.microsoft.com/office/drawing/2014/main" id="{1DBD6488-9429-4FFA-8AE8-C4022C39B0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grpSp>
      <p:sp useBgFill="1">
        <p:nvSpPr>
          <p:cNvPr id="22" name="Rectangle 21">
            <a:extLst>
              <a:ext uri="{FF2B5EF4-FFF2-40B4-BE49-F238E27FC236}">
                <a16:creationId xmlns:a16="http://schemas.microsoft.com/office/drawing/2014/main" id="{7C04FA5E-9397-403D-8733-45505DDB14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4">
            <a:extLst>
              <a:ext uri="{FF2B5EF4-FFF2-40B4-BE49-F238E27FC236}">
                <a16:creationId xmlns:a16="http://schemas.microsoft.com/office/drawing/2014/main" id="{13CC5B0E-3D67-4C12-BF66-06DE34F08A38}"/>
              </a:ext>
            </a:extLst>
          </p:cNvPr>
          <p:cNvSpPr txBox="1">
            <a:spLocks/>
          </p:cNvSpPr>
          <p:nvPr/>
        </p:nvSpPr>
        <p:spPr>
          <a:xfrm>
            <a:off x="6138004" y="1480929"/>
            <a:ext cx="5607908" cy="3254321"/>
          </a:xfrm>
          <a:prstGeom prst="rect">
            <a:avLst/>
          </a:prstGeom>
        </p:spPr>
        <p:txBody>
          <a:bodyPr vert="horz" lIns="91440" tIns="45720" rIns="91440" bIns="45720" rtlCol="0" anchor="b">
            <a:normAutofit fontScale="92500" lnSpcReduction="20000"/>
          </a:bodyPr>
          <a:lstStyle>
            <a:lvl1pPr algn="l" defTabSz="914400" rtl="0" eaLnBrk="1" latinLnBrk="0" hangingPunct="1">
              <a:lnSpc>
                <a:spcPct val="84000"/>
              </a:lnSpc>
              <a:spcBef>
                <a:spcPct val="0"/>
              </a:spcBef>
              <a:buNone/>
              <a:defRPr sz="4800" kern="1200" baseline="0">
                <a:solidFill>
                  <a:schemeClr val="tx2"/>
                </a:solidFill>
                <a:latin typeface="+mj-lt"/>
                <a:ea typeface="+mj-ea"/>
                <a:cs typeface="+mj-cs"/>
              </a:defRPr>
            </a:lvl1pPr>
          </a:lstStyle>
          <a:p>
            <a:pPr>
              <a:lnSpc>
                <a:spcPct val="89000"/>
              </a:lnSpc>
              <a:spcAft>
                <a:spcPts val="600"/>
              </a:spcAft>
            </a:pPr>
            <a:r>
              <a:rPr lang="en-US" sz="7000" cap="all"/>
              <a:t>School Readiness</a:t>
            </a:r>
          </a:p>
          <a:p>
            <a:pPr>
              <a:lnSpc>
                <a:spcPct val="89000"/>
              </a:lnSpc>
              <a:spcAft>
                <a:spcPts val="600"/>
              </a:spcAft>
            </a:pPr>
            <a:r>
              <a:rPr lang="en-US" sz="7000" cap="all"/>
              <a:t>Education</a:t>
            </a:r>
          </a:p>
          <a:p>
            <a:pPr>
              <a:lnSpc>
                <a:spcPct val="89000"/>
              </a:lnSpc>
              <a:spcAft>
                <a:spcPts val="600"/>
              </a:spcAft>
            </a:pPr>
            <a:r>
              <a:rPr lang="en-US" sz="7000" cap="all"/>
              <a:t>Updates</a:t>
            </a:r>
          </a:p>
        </p:txBody>
      </p:sp>
      <p:sp>
        <p:nvSpPr>
          <p:cNvPr id="24" name="Freeform 6">
            <a:extLst>
              <a:ext uri="{FF2B5EF4-FFF2-40B4-BE49-F238E27FC236}">
                <a16:creationId xmlns:a16="http://schemas.microsoft.com/office/drawing/2014/main" id="{09E1F823-C239-4ACC-923A-5C958E00E2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199584"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txBody>
          <a:bodyPr/>
          <a:lstStyle/>
          <a:p>
            <a:endParaRPr lang="en-US"/>
          </a:p>
        </p:txBody>
      </p:sp>
      <p:sp>
        <p:nvSpPr>
          <p:cNvPr id="26" name="Freeform 6">
            <a:extLst>
              <a:ext uri="{FF2B5EF4-FFF2-40B4-BE49-F238E27FC236}">
                <a16:creationId xmlns:a16="http://schemas.microsoft.com/office/drawing/2014/main" id="{0817DDF7-06E9-4C7C-84DF-2240A6536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txBody>
          <a:bodyPr/>
          <a:lstStyle/>
          <a:p>
            <a:endParaRPr lang="en-US"/>
          </a:p>
        </p:txBody>
      </p:sp>
      <p:sp>
        <p:nvSpPr>
          <p:cNvPr id="2" name="TextBox 1">
            <a:extLst>
              <a:ext uri="{FF2B5EF4-FFF2-40B4-BE49-F238E27FC236}">
                <a16:creationId xmlns:a16="http://schemas.microsoft.com/office/drawing/2014/main" id="{321F6C57-4AB8-4583-A3B7-E693D1107961}"/>
              </a:ext>
            </a:extLst>
          </p:cNvPr>
          <p:cNvSpPr txBox="1"/>
          <p:nvPr/>
        </p:nvSpPr>
        <p:spPr>
          <a:xfrm>
            <a:off x="1324856" y="6211229"/>
            <a:ext cx="3821501"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400" b="1"/>
              <a:t>Amanda Griffis </a:t>
            </a:r>
            <a:endParaRPr lang="en-US"/>
          </a:p>
        </p:txBody>
      </p:sp>
      <p:pic>
        <p:nvPicPr>
          <p:cNvPr id="3" name="Picture 3">
            <a:extLst>
              <a:ext uri="{FF2B5EF4-FFF2-40B4-BE49-F238E27FC236}">
                <a16:creationId xmlns:a16="http://schemas.microsoft.com/office/drawing/2014/main" id="{1BE54220-10A7-BC11-7B39-9D36012D5475}"/>
              </a:ext>
            </a:extLst>
          </p:cNvPr>
          <p:cNvPicPr>
            <a:picLocks noChangeAspect="1"/>
          </p:cNvPicPr>
          <p:nvPr/>
        </p:nvPicPr>
        <p:blipFill>
          <a:blip r:embed="rId2"/>
          <a:stretch>
            <a:fillRect/>
          </a:stretch>
        </p:blipFill>
        <p:spPr>
          <a:xfrm>
            <a:off x="1676400" y="1421593"/>
            <a:ext cx="2743200" cy="3940472"/>
          </a:xfrm>
          <a:prstGeom prst="rect">
            <a:avLst/>
          </a:prstGeom>
        </p:spPr>
      </p:pic>
      <p:pic>
        <p:nvPicPr>
          <p:cNvPr id="4" name="Picture 3" descr="A colorful bird with wings&#10;&#10;AI-generated content may be incorrect.">
            <a:extLst>
              <a:ext uri="{FF2B5EF4-FFF2-40B4-BE49-F238E27FC236}">
                <a16:creationId xmlns:a16="http://schemas.microsoft.com/office/drawing/2014/main" id="{81F512F2-C916-8372-BBB0-7AD5ED08B8F7}"/>
              </a:ext>
            </a:extLst>
          </p:cNvPr>
          <p:cNvPicPr>
            <a:picLocks noChangeAspect="1"/>
          </p:cNvPicPr>
          <p:nvPr/>
        </p:nvPicPr>
        <p:blipFill>
          <a:blip r:embed="rId3"/>
          <a:stretch>
            <a:fillRect/>
          </a:stretch>
        </p:blipFill>
        <p:spPr>
          <a:xfrm>
            <a:off x="10679743" y="5737573"/>
            <a:ext cx="1333500" cy="1123950"/>
          </a:xfrm>
          <a:prstGeom prst="rect">
            <a:avLst/>
          </a:prstGeom>
        </p:spPr>
      </p:pic>
    </p:spTree>
    <p:extLst>
      <p:ext uri="{BB962C8B-B14F-4D97-AF65-F5344CB8AC3E}">
        <p14:creationId xmlns:p14="http://schemas.microsoft.com/office/powerpoint/2010/main" val="28074459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91A7C-E1CA-9928-A6D1-32D2FD1CF540}"/>
              </a:ext>
            </a:extLst>
          </p:cNvPr>
          <p:cNvSpPr>
            <a:spLocks noGrp="1"/>
          </p:cNvSpPr>
          <p:nvPr>
            <p:ph type="title"/>
          </p:nvPr>
        </p:nvSpPr>
        <p:spPr>
          <a:xfrm>
            <a:off x="717062" y="2241"/>
            <a:ext cx="11310814" cy="1485900"/>
          </a:xfrm>
        </p:spPr>
        <p:txBody>
          <a:bodyPr>
            <a:normAutofit/>
          </a:bodyPr>
          <a:lstStyle/>
          <a:p>
            <a:pPr algn="ctr"/>
            <a:r>
              <a:rPr lang="en-US" sz="3600"/>
              <a:t>Access an amazing classroom resource for  free, and earn a Tablet!</a:t>
            </a:r>
          </a:p>
        </p:txBody>
      </p:sp>
      <p:sp>
        <p:nvSpPr>
          <p:cNvPr id="3" name="Content Placeholder 2">
            <a:extLst>
              <a:ext uri="{FF2B5EF4-FFF2-40B4-BE49-F238E27FC236}">
                <a16:creationId xmlns:a16="http://schemas.microsoft.com/office/drawing/2014/main" id="{CCE4A2E4-C59A-41D2-3010-C9C14108C458}"/>
              </a:ext>
            </a:extLst>
          </p:cNvPr>
          <p:cNvSpPr>
            <a:spLocks noGrp="1"/>
          </p:cNvSpPr>
          <p:nvPr>
            <p:ph idx="1"/>
          </p:nvPr>
        </p:nvSpPr>
        <p:spPr>
          <a:xfrm>
            <a:off x="4935071" y="582705"/>
            <a:ext cx="2328583" cy="645459"/>
          </a:xfrm>
        </p:spPr>
        <p:txBody>
          <a:bodyPr vert="horz" lIns="91440" tIns="45720" rIns="91440" bIns="45720" rtlCol="0" anchor="t">
            <a:normAutofit/>
          </a:bodyPr>
          <a:lstStyle/>
          <a:p>
            <a:pPr marL="0" indent="0">
              <a:buNone/>
            </a:pPr>
            <a:endParaRPr lang="en-US" sz="2400" b="1">
              <a:latin typeface="Century Gothic"/>
            </a:endParaRPr>
          </a:p>
          <a:p>
            <a:pPr marL="0" indent="0">
              <a:buNone/>
            </a:pPr>
            <a:endParaRPr lang="en-US" sz="2400">
              <a:latin typeface="Century Gothic"/>
            </a:endParaRPr>
          </a:p>
        </p:txBody>
      </p:sp>
      <p:pic>
        <p:nvPicPr>
          <p:cNvPr id="8" name="Content Placeholder 5" descr="A screen shot of a sign&#10;&#10;Description automatically generated">
            <a:extLst>
              <a:ext uri="{FF2B5EF4-FFF2-40B4-BE49-F238E27FC236}">
                <a16:creationId xmlns:a16="http://schemas.microsoft.com/office/drawing/2014/main" id="{C03DA4FF-85AC-034C-CB22-F1D2A5422436}"/>
              </a:ext>
            </a:extLst>
          </p:cNvPr>
          <p:cNvPicPr>
            <a:picLocks noChangeAspect="1"/>
          </p:cNvPicPr>
          <p:nvPr/>
        </p:nvPicPr>
        <p:blipFill>
          <a:blip r:embed="rId2"/>
          <a:stretch>
            <a:fillRect/>
          </a:stretch>
        </p:blipFill>
        <p:spPr>
          <a:xfrm>
            <a:off x="1838540" y="1223664"/>
            <a:ext cx="3963128" cy="5379854"/>
          </a:xfrm>
          <a:prstGeom prst="rect">
            <a:avLst/>
          </a:prstGeom>
        </p:spPr>
      </p:pic>
      <p:pic>
        <p:nvPicPr>
          <p:cNvPr id="4" name="Picture 3" descr="A colorful bird with wings&#10;&#10;AI-generated content may be incorrect.">
            <a:extLst>
              <a:ext uri="{FF2B5EF4-FFF2-40B4-BE49-F238E27FC236}">
                <a16:creationId xmlns:a16="http://schemas.microsoft.com/office/drawing/2014/main" id="{ACF58980-1701-F9A2-01F1-96DE27F6C357}"/>
              </a:ext>
            </a:extLst>
          </p:cNvPr>
          <p:cNvPicPr>
            <a:picLocks noChangeAspect="1"/>
          </p:cNvPicPr>
          <p:nvPr/>
        </p:nvPicPr>
        <p:blipFill>
          <a:blip r:embed="rId3"/>
          <a:stretch>
            <a:fillRect/>
          </a:stretch>
        </p:blipFill>
        <p:spPr>
          <a:xfrm>
            <a:off x="10690182" y="5737573"/>
            <a:ext cx="1333500" cy="1123950"/>
          </a:xfrm>
          <a:prstGeom prst="rect">
            <a:avLst/>
          </a:prstGeom>
        </p:spPr>
      </p:pic>
      <p:sp>
        <p:nvSpPr>
          <p:cNvPr id="5" name="TextBox 4">
            <a:extLst>
              <a:ext uri="{FF2B5EF4-FFF2-40B4-BE49-F238E27FC236}">
                <a16:creationId xmlns:a16="http://schemas.microsoft.com/office/drawing/2014/main" id="{9D15D831-D0FD-F958-8930-514B6BE00BCC}"/>
              </a:ext>
            </a:extLst>
          </p:cNvPr>
          <p:cNvSpPr txBox="1"/>
          <p:nvPr/>
        </p:nvSpPr>
        <p:spPr>
          <a:xfrm>
            <a:off x="6697785" y="2438400"/>
            <a:ext cx="4794738"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Visit:</a:t>
            </a:r>
          </a:p>
          <a:p>
            <a:r>
              <a:rPr lang="en-US">
                <a:hlinkClick r:id="rId4"/>
              </a:rPr>
              <a:t>https://calendly.com/marcopololearning/</a:t>
            </a:r>
            <a:endParaRPr lang="en-US"/>
          </a:p>
          <a:p>
            <a:endParaRPr lang="en-US"/>
          </a:p>
          <a:p>
            <a:r>
              <a:rPr lang="en-US" b="1"/>
              <a:t>Choose: </a:t>
            </a:r>
          </a:p>
          <a:p>
            <a:r>
              <a:rPr lang="en-US" err="1"/>
              <a:t>MarcoPolo</a:t>
            </a:r>
            <a:r>
              <a:rPr lang="en-US"/>
              <a:t> ELC Training Part 1 and Part 2</a:t>
            </a:r>
          </a:p>
        </p:txBody>
      </p:sp>
    </p:spTree>
    <p:extLst>
      <p:ext uri="{BB962C8B-B14F-4D97-AF65-F5344CB8AC3E}">
        <p14:creationId xmlns:p14="http://schemas.microsoft.com/office/powerpoint/2010/main" val="124271299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B8CE1C-B958-82BA-2847-B09D7F58DDE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CB9D431-5CFC-3DFE-49E6-4D13BFE20302}"/>
              </a:ext>
            </a:extLst>
          </p:cNvPr>
          <p:cNvSpPr>
            <a:spLocks noGrp="1"/>
          </p:cNvSpPr>
          <p:nvPr>
            <p:ph type="title"/>
          </p:nvPr>
        </p:nvSpPr>
        <p:spPr>
          <a:xfrm>
            <a:off x="717062" y="2241"/>
            <a:ext cx="11310814" cy="1485900"/>
          </a:xfrm>
        </p:spPr>
        <p:txBody>
          <a:bodyPr>
            <a:normAutofit/>
          </a:bodyPr>
          <a:lstStyle/>
          <a:p>
            <a:pPr algn="ctr"/>
            <a:r>
              <a:rPr lang="en-US" sz="3600">
                <a:latin typeface="Century Gothic"/>
              </a:rPr>
              <a:t>Save the Date!</a:t>
            </a:r>
            <a:endParaRPr lang="en-US">
              <a:latin typeface="Century Gothic"/>
            </a:endParaRPr>
          </a:p>
        </p:txBody>
      </p:sp>
      <p:sp>
        <p:nvSpPr>
          <p:cNvPr id="3" name="Content Placeholder 2">
            <a:extLst>
              <a:ext uri="{FF2B5EF4-FFF2-40B4-BE49-F238E27FC236}">
                <a16:creationId xmlns:a16="http://schemas.microsoft.com/office/drawing/2014/main" id="{8B4EAC00-FF6C-B9CB-DEE1-EDEC94D9032D}"/>
              </a:ext>
            </a:extLst>
          </p:cNvPr>
          <p:cNvSpPr>
            <a:spLocks noGrp="1"/>
          </p:cNvSpPr>
          <p:nvPr>
            <p:ph idx="1"/>
          </p:nvPr>
        </p:nvSpPr>
        <p:spPr>
          <a:xfrm>
            <a:off x="4935071" y="582705"/>
            <a:ext cx="2328583" cy="645459"/>
          </a:xfrm>
        </p:spPr>
        <p:txBody>
          <a:bodyPr vert="horz" lIns="91440" tIns="45720" rIns="91440" bIns="45720" rtlCol="0" anchor="t">
            <a:normAutofit/>
          </a:bodyPr>
          <a:lstStyle/>
          <a:p>
            <a:pPr marL="0" indent="0">
              <a:buNone/>
            </a:pPr>
            <a:endParaRPr lang="en-US" sz="2400" b="1">
              <a:latin typeface="Century Gothic"/>
            </a:endParaRPr>
          </a:p>
          <a:p>
            <a:pPr marL="0" indent="0">
              <a:buNone/>
            </a:pPr>
            <a:endParaRPr lang="en-US" sz="2400">
              <a:latin typeface="Century Gothic"/>
            </a:endParaRPr>
          </a:p>
        </p:txBody>
      </p:sp>
      <p:pic>
        <p:nvPicPr>
          <p:cNvPr id="4" name="Picture 3" descr="A colorful bird with wings&#10;&#10;AI-generated content may be incorrect.">
            <a:extLst>
              <a:ext uri="{FF2B5EF4-FFF2-40B4-BE49-F238E27FC236}">
                <a16:creationId xmlns:a16="http://schemas.microsoft.com/office/drawing/2014/main" id="{388508E2-3035-40B6-875C-0F4B3951B721}"/>
              </a:ext>
            </a:extLst>
          </p:cNvPr>
          <p:cNvPicPr>
            <a:picLocks noChangeAspect="1"/>
          </p:cNvPicPr>
          <p:nvPr/>
        </p:nvPicPr>
        <p:blipFill>
          <a:blip r:embed="rId2"/>
          <a:stretch>
            <a:fillRect/>
          </a:stretch>
        </p:blipFill>
        <p:spPr>
          <a:xfrm>
            <a:off x="10690182" y="5737573"/>
            <a:ext cx="1333500" cy="1123950"/>
          </a:xfrm>
          <a:prstGeom prst="rect">
            <a:avLst/>
          </a:prstGeom>
        </p:spPr>
      </p:pic>
      <p:sp>
        <p:nvSpPr>
          <p:cNvPr id="6" name="TextBox 5">
            <a:extLst>
              <a:ext uri="{FF2B5EF4-FFF2-40B4-BE49-F238E27FC236}">
                <a16:creationId xmlns:a16="http://schemas.microsoft.com/office/drawing/2014/main" id="{80D821C9-714F-FABE-06D1-0440AE92F2B3}"/>
              </a:ext>
            </a:extLst>
          </p:cNvPr>
          <p:cNvSpPr txBox="1"/>
          <p:nvPr/>
        </p:nvSpPr>
        <p:spPr>
          <a:xfrm>
            <a:off x="3478212" y="1389856"/>
            <a:ext cx="663813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atin typeface="Century Gothic"/>
              </a:rPr>
              <a:t>This year's </a:t>
            </a:r>
            <a:r>
              <a:rPr lang="en-US" b="1">
                <a:latin typeface="Century Gothic"/>
              </a:rPr>
              <a:t>Early Educator's Conference </a:t>
            </a:r>
            <a:r>
              <a:rPr lang="en-US">
                <a:latin typeface="Century Gothic"/>
              </a:rPr>
              <a:t>will be held on</a:t>
            </a:r>
          </a:p>
          <a:p>
            <a:endParaRPr lang="en-US">
              <a:latin typeface="Century Gothic"/>
            </a:endParaRPr>
          </a:p>
        </p:txBody>
      </p:sp>
      <p:sp>
        <p:nvSpPr>
          <p:cNvPr id="7" name="TextBox 6">
            <a:extLst>
              <a:ext uri="{FF2B5EF4-FFF2-40B4-BE49-F238E27FC236}">
                <a16:creationId xmlns:a16="http://schemas.microsoft.com/office/drawing/2014/main" id="{F52E5EA4-553D-3C29-E2D3-EA0BF62BABB5}"/>
              </a:ext>
            </a:extLst>
          </p:cNvPr>
          <p:cNvSpPr txBox="1"/>
          <p:nvPr/>
        </p:nvSpPr>
        <p:spPr>
          <a:xfrm>
            <a:off x="3340100" y="2184400"/>
            <a:ext cx="6527800"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a:latin typeface="Century Gothic"/>
              </a:rPr>
              <a:t> Saturday, February 21, 2026</a:t>
            </a:r>
          </a:p>
        </p:txBody>
      </p:sp>
      <p:sp>
        <p:nvSpPr>
          <p:cNvPr id="9" name="TextBox 8">
            <a:extLst>
              <a:ext uri="{FF2B5EF4-FFF2-40B4-BE49-F238E27FC236}">
                <a16:creationId xmlns:a16="http://schemas.microsoft.com/office/drawing/2014/main" id="{6D5F9122-947F-EE49-9D76-BAF6CEB6E5A3}"/>
              </a:ext>
            </a:extLst>
          </p:cNvPr>
          <p:cNvSpPr txBox="1"/>
          <p:nvPr/>
        </p:nvSpPr>
        <p:spPr>
          <a:xfrm>
            <a:off x="3109911" y="3536155"/>
            <a:ext cx="7374731" cy="175432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b="1">
                <a:latin typeface="Century Gothic"/>
              </a:rPr>
              <a:t>Location</a:t>
            </a:r>
            <a:r>
              <a:rPr lang="en-US">
                <a:latin typeface="Century Gothic"/>
              </a:rPr>
              <a:t>: Thrasher Horne Conference Center in Clay County</a:t>
            </a:r>
            <a:endParaRPr lang="en-US"/>
          </a:p>
          <a:p>
            <a:pPr algn="ctr"/>
            <a:r>
              <a:rPr lang="en-US" b="1">
                <a:latin typeface="Century Gothic"/>
              </a:rPr>
              <a:t>Registration</a:t>
            </a:r>
            <a:r>
              <a:rPr lang="en-US">
                <a:latin typeface="Century Gothic"/>
              </a:rPr>
              <a:t>: Will be available closer to date of the conference</a:t>
            </a:r>
          </a:p>
          <a:p>
            <a:pPr algn="ctr"/>
            <a:endParaRPr lang="en-US">
              <a:latin typeface="Century Gothic"/>
            </a:endParaRPr>
          </a:p>
          <a:p>
            <a:pPr algn="ctr"/>
            <a:r>
              <a:rPr lang="en-US">
                <a:latin typeface="Century Gothic"/>
              </a:rPr>
              <a:t>Be on the lookout for more information via email a</a:t>
            </a:r>
            <a:r>
              <a:rPr lang="en-US"/>
              <a:t>nd our Provider Facebook Group "ECS In the Know". </a:t>
            </a:r>
          </a:p>
          <a:p>
            <a:endParaRPr lang="en-US"/>
          </a:p>
        </p:txBody>
      </p:sp>
    </p:spTree>
    <p:extLst>
      <p:ext uri="{BB962C8B-B14F-4D97-AF65-F5344CB8AC3E}">
        <p14:creationId xmlns:p14="http://schemas.microsoft.com/office/powerpoint/2010/main" val="5249384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47065-2752-D326-5B76-A6A182BA3818}"/>
              </a:ext>
            </a:extLst>
          </p:cNvPr>
          <p:cNvSpPr>
            <a:spLocks noGrp="1"/>
          </p:cNvSpPr>
          <p:nvPr>
            <p:ph type="title"/>
          </p:nvPr>
        </p:nvSpPr>
        <p:spPr>
          <a:xfrm>
            <a:off x="1371600" y="685800"/>
            <a:ext cx="10416116" cy="797984"/>
          </a:xfrm>
        </p:spPr>
        <p:txBody>
          <a:bodyPr/>
          <a:lstStyle/>
          <a:p>
            <a:r>
              <a:rPr lang="en-US"/>
              <a:t>Provider Information Videos Available Now!</a:t>
            </a:r>
          </a:p>
        </p:txBody>
      </p:sp>
      <p:sp>
        <p:nvSpPr>
          <p:cNvPr id="3" name="Content Placeholder 2">
            <a:extLst>
              <a:ext uri="{FF2B5EF4-FFF2-40B4-BE49-F238E27FC236}">
                <a16:creationId xmlns:a16="http://schemas.microsoft.com/office/drawing/2014/main" id="{9DD8D03C-FC97-2039-0B79-BD6BC4181D22}"/>
              </a:ext>
            </a:extLst>
          </p:cNvPr>
          <p:cNvSpPr>
            <a:spLocks noGrp="1"/>
          </p:cNvSpPr>
          <p:nvPr>
            <p:ph idx="1"/>
          </p:nvPr>
        </p:nvSpPr>
        <p:spPr>
          <a:xfrm>
            <a:off x="1371600" y="2984500"/>
            <a:ext cx="3028950" cy="903817"/>
          </a:xfrm>
        </p:spPr>
        <p:txBody>
          <a:bodyPr vert="horz" lIns="91440" tIns="45720" rIns="91440" bIns="45720" rtlCol="0" anchor="t">
            <a:normAutofit/>
          </a:bodyPr>
          <a:lstStyle/>
          <a:p>
            <a:pPr marL="383540" indent="-383540"/>
            <a:r>
              <a:rPr lang="en-US">
                <a:ea typeface="+mn-lt"/>
                <a:cs typeface="+mn-lt"/>
                <a:hlinkClick r:id="rId2"/>
              </a:rPr>
              <a:t>https://www.ecs4kids.org/providers/videos/</a:t>
            </a:r>
            <a:endParaRPr lang="en-US">
              <a:ea typeface="+mn-lt"/>
              <a:cs typeface="+mn-lt"/>
            </a:endParaRPr>
          </a:p>
          <a:p>
            <a:pPr marL="383540" indent="-383540"/>
            <a:endParaRPr lang="en-US"/>
          </a:p>
          <a:p>
            <a:pPr marL="383540" indent="-383540"/>
            <a:endParaRPr lang="en-US"/>
          </a:p>
        </p:txBody>
      </p:sp>
      <p:pic>
        <p:nvPicPr>
          <p:cNvPr id="4" name="Picture 3" descr="A screenshot of a web page&#10;&#10;AI-generated content may be incorrect.">
            <a:extLst>
              <a:ext uri="{FF2B5EF4-FFF2-40B4-BE49-F238E27FC236}">
                <a16:creationId xmlns:a16="http://schemas.microsoft.com/office/drawing/2014/main" id="{5FCF8F0A-DCDF-C108-139C-B86937C4600F}"/>
              </a:ext>
            </a:extLst>
          </p:cNvPr>
          <p:cNvPicPr>
            <a:picLocks noChangeAspect="1"/>
          </p:cNvPicPr>
          <p:nvPr/>
        </p:nvPicPr>
        <p:blipFill>
          <a:blip r:embed="rId3"/>
          <a:stretch>
            <a:fillRect/>
          </a:stretch>
        </p:blipFill>
        <p:spPr>
          <a:xfrm>
            <a:off x="4531254" y="1361016"/>
            <a:ext cx="7436909" cy="5151967"/>
          </a:xfrm>
          <a:prstGeom prst="rect">
            <a:avLst/>
          </a:prstGeom>
        </p:spPr>
      </p:pic>
    </p:spTree>
    <p:extLst>
      <p:ext uri="{BB962C8B-B14F-4D97-AF65-F5344CB8AC3E}">
        <p14:creationId xmlns:p14="http://schemas.microsoft.com/office/powerpoint/2010/main" val="452693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5C0FC-169A-D118-5DCE-E16169B4E10F}"/>
              </a:ext>
            </a:extLst>
          </p:cNvPr>
          <p:cNvSpPr>
            <a:spLocks noGrp="1"/>
          </p:cNvSpPr>
          <p:nvPr>
            <p:ph type="title"/>
          </p:nvPr>
        </p:nvSpPr>
        <p:spPr>
          <a:xfrm>
            <a:off x="1371600" y="685800"/>
            <a:ext cx="9601200" cy="713317"/>
          </a:xfrm>
        </p:spPr>
        <p:txBody>
          <a:bodyPr/>
          <a:lstStyle/>
          <a:p>
            <a:pPr algn="ctr"/>
            <a:r>
              <a:rPr lang="en-US"/>
              <a:t>Enrichment Coaching Program</a:t>
            </a:r>
          </a:p>
        </p:txBody>
      </p:sp>
      <p:pic>
        <p:nvPicPr>
          <p:cNvPr id="4" name="Online Media 3" title="SR Education Enrichment Coaching Video">
            <a:hlinkClick r:id="" action="ppaction://media"/>
            <a:extLst>
              <a:ext uri="{FF2B5EF4-FFF2-40B4-BE49-F238E27FC236}">
                <a16:creationId xmlns:a16="http://schemas.microsoft.com/office/drawing/2014/main" id="{4719E585-5175-5D65-5CD9-07A4E9FB690E}"/>
              </a:ext>
            </a:extLst>
          </p:cNvPr>
          <p:cNvPicPr>
            <a:picLocks noGrp="1" noRot="1" noChangeAspect="1"/>
          </p:cNvPicPr>
          <p:nvPr>
            <p:ph idx="1"/>
            <a:videoFile r:link="rId1"/>
          </p:nvPr>
        </p:nvPicPr>
        <p:blipFill>
          <a:blip r:embed="rId3"/>
          <a:stretch>
            <a:fillRect/>
          </a:stretch>
        </p:blipFill>
        <p:spPr>
          <a:xfrm>
            <a:off x="3003550" y="2286000"/>
            <a:ext cx="6337300" cy="3581400"/>
          </a:xfrm>
          <a:prstGeom prst="rect">
            <a:avLst/>
          </a:prstGeom>
        </p:spPr>
      </p:pic>
      <p:sp>
        <p:nvSpPr>
          <p:cNvPr id="5" name="TextBox 4">
            <a:extLst>
              <a:ext uri="{FF2B5EF4-FFF2-40B4-BE49-F238E27FC236}">
                <a16:creationId xmlns:a16="http://schemas.microsoft.com/office/drawing/2014/main" id="{490BA728-7B90-E547-B5A1-BEA759CA041C}"/>
              </a:ext>
            </a:extLst>
          </p:cNvPr>
          <p:cNvSpPr txBox="1"/>
          <p:nvPr/>
        </p:nvSpPr>
        <p:spPr>
          <a:xfrm>
            <a:off x="1915583" y="1460499"/>
            <a:ext cx="913341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t>If you are interested in participating in our Spring coaching cohort (January-May), please send an email asap to </a:t>
            </a:r>
            <a:r>
              <a:rPr lang="en-US">
                <a:hlinkClick r:id="rId4"/>
              </a:rPr>
              <a:t>Blythe.Mauldin@ecs4kids.org</a:t>
            </a:r>
            <a:r>
              <a:rPr lang="en-US"/>
              <a:t> to receive an application. </a:t>
            </a:r>
          </a:p>
        </p:txBody>
      </p:sp>
      <p:sp>
        <p:nvSpPr>
          <p:cNvPr id="6" name="TextBox 5">
            <a:extLst>
              <a:ext uri="{FF2B5EF4-FFF2-40B4-BE49-F238E27FC236}">
                <a16:creationId xmlns:a16="http://schemas.microsoft.com/office/drawing/2014/main" id="{B31B45BB-4F99-7C8E-044F-F2D39F8504A3}"/>
              </a:ext>
            </a:extLst>
          </p:cNvPr>
          <p:cNvSpPr txBox="1"/>
          <p:nvPr/>
        </p:nvSpPr>
        <p:spPr>
          <a:xfrm>
            <a:off x="2825749" y="6011333"/>
            <a:ext cx="6646333"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ea typeface="+mn-lt"/>
                <a:cs typeface="+mn-lt"/>
              </a:rPr>
              <a:t>https://youtu.be/ahG4xj2ic6k</a:t>
            </a:r>
            <a:endParaRPr lang="en-US"/>
          </a:p>
        </p:txBody>
      </p:sp>
    </p:spTree>
    <p:extLst>
      <p:ext uri="{BB962C8B-B14F-4D97-AF65-F5344CB8AC3E}">
        <p14:creationId xmlns:p14="http://schemas.microsoft.com/office/powerpoint/2010/main" val="3409588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76ED3-EE53-F4C4-C64A-B7BBF0EC22CF}"/>
              </a:ext>
            </a:extLst>
          </p:cNvPr>
          <p:cNvSpPr>
            <a:spLocks noGrp="1"/>
          </p:cNvSpPr>
          <p:nvPr>
            <p:ph type="title"/>
          </p:nvPr>
        </p:nvSpPr>
        <p:spPr>
          <a:xfrm>
            <a:off x="1010529" y="399757"/>
            <a:ext cx="3475893" cy="1485900"/>
          </a:xfrm>
        </p:spPr>
        <p:txBody>
          <a:bodyPr/>
          <a:lstStyle/>
          <a:p>
            <a:r>
              <a:rPr lang="en-US"/>
              <a:t>ECS4Kids Contact List</a:t>
            </a:r>
          </a:p>
        </p:txBody>
      </p:sp>
      <p:sp>
        <p:nvSpPr>
          <p:cNvPr id="3" name="Content Placeholder 2">
            <a:extLst>
              <a:ext uri="{FF2B5EF4-FFF2-40B4-BE49-F238E27FC236}">
                <a16:creationId xmlns:a16="http://schemas.microsoft.com/office/drawing/2014/main" id="{F719EF6A-E686-A497-4340-CFAEFE2B0680}"/>
              </a:ext>
            </a:extLst>
          </p:cNvPr>
          <p:cNvSpPr>
            <a:spLocks noGrp="1"/>
          </p:cNvSpPr>
          <p:nvPr>
            <p:ph idx="1"/>
          </p:nvPr>
        </p:nvSpPr>
        <p:spPr>
          <a:xfrm>
            <a:off x="846911" y="1790024"/>
            <a:ext cx="3475893" cy="4226169"/>
          </a:xfrm>
        </p:spPr>
        <p:txBody>
          <a:bodyPr vert="horz" lIns="91440" tIns="45720" rIns="91440" bIns="45720" rtlCol="0" anchor="t">
            <a:normAutofit/>
          </a:bodyPr>
          <a:lstStyle/>
          <a:p>
            <a:pPr marL="383540" indent="-383540"/>
            <a:endParaRPr lang="en-US">
              <a:ea typeface="+mn-lt"/>
              <a:cs typeface="+mn-lt"/>
            </a:endParaRPr>
          </a:p>
          <a:p>
            <a:pPr marL="383540" indent="-383540"/>
            <a:r>
              <a:rPr lang="en-US">
                <a:ea typeface="+mn-lt"/>
                <a:cs typeface="+mn-lt"/>
                <a:hlinkClick r:id="rId2"/>
              </a:rPr>
              <a:t>https://www.ecs4kids.org/providers/school-readiness-providers/</a:t>
            </a:r>
            <a:endParaRPr lang="en-US">
              <a:ea typeface="+mn-lt"/>
              <a:cs typeface="+mn-lt"/>
            </a:endParaRPr>
          </a:p>
          <a:p>
            <a:pPr marL="383540" indent="-383540"/>
            <a:r>
              <a:rPr lang="en-US"/>
              <a:t>Scroll to the bottom of the webpage to find the contact list.</a:t>
            </a:r>
          </a:p>
          <a:p>
            <a:pPr marL="383540" indent="-383540"/>
            <a:r>
              <a:rPr lang="en-US"/>
              <a:t>You can filter by department to find the appropriate contact.</a:t>
            </a:r>
          </a:p>
          <a:p>
            <a:pPr marL="383540" indent="-383540"/>
            <a:endParaRPr lang="en-US" b="1"/>
          </a:p>
        </p:txBody>
      </p:sp>
      <p:pic>
        <p:nvPicPr>
          <p:cNvPr id="5" name="Picture 4" descr="A screenshot of a contact list&#10;&#10;AI-generated content may be incorrect.">
            <a:extLst>
              <a:ext uri="{FF2B5EF4-FFF2-40B4-BE49-F238E27FC236}">
                <a16:creationId xmlns:a16="http://schemas.microsoft.com/office/drawing/2014/main" id="{DBB7704C-49F5-36C1-483C-C5C1078369E4}"/>
              </a:ext>
            </a:extLst>
          </p:cNvPr>
          <p:cNvPicPr>
            <a:picLocks noChangeAspect="1"/>
          </p:cNvPicPr>
          <p:nvPr/>
        </p:nvPicPr>
        <p:blipFill>
          <a:blip r:embed="rId3"/>
          <a:srcRect r="7586"/>
          <a:stretch>
            <a:fillRect/>
          </a:stretch>
        </p:blipFill>
        <p:spPr>
          <a:xfrm>
            <a:off x="4583373" y="1296137"/>
            <a:ext cx="6917345" cy="4652890"/>
          </a:xfrm>
          <a:prstGeom prst="rect">
            <a:avLst/>
          </a:prstGeom>
        </p:spPr>
      </p:pic>
    </p:spTree>
    <p:extLst>
      <p:ext uri="{BB962C8B-B14F-4D97-AF65-F5344CB8AC3E}">
        <p14:creationId xmlns:p14="http://schemas.microsoft.com/office/powerpoint/2010/main" val="161118796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9C4BE9-8119-4FCE-B190-016D96735438}"/>
              </a:ext>
            </a:extLst>
          </p:cNvPr>
          <p:cNvSpPr>
            <a:spLocks noGrp="1"/>
          </p:cNvSpPr>
          <p:nvPr>
            <p:ph type="title"/>
          </p:nvPr>
        </p:nvSpPr>
        <p:spPr/>
        <p:txBody>
          <a:bodyPr>
            <a:normAutofit/>
          </a:bodyPr>
          <a:lstStyle/>
          <a:p>
            <a:pPr algn="ctr"/>
            <a:r>
              <a:rPr lang="en-US" sz="2800">
                <a:latin typeface="Century Gothic" panose="020B0502020202020204" pitchFamily="34" charset="0"/>
              </a:rPr>
              <a:t>ASQ/ASQ-SE</a:t>
            </a:r>
            <a:br>
              <a:rPr lang="en-US" sz="2800">
                <a:latin typeface="Century Gothic" panose="020B0502020202020204" pitchFamily="34" charset="0"/>
              </a:rPr>
            </a:br>
            <a:r>
              <a:rPr lang="en-US" sz="2800">
                <a:latin typeface="Century Gothic" panose="020B0502020202020204" pitchFamily="34" charset="0"/>
              </a:rPr>
              <a:t>(SR Providers)</a:t>
            </a:r>
            <a:endParaRPr lang="en-US" sz="2800">
              <a:solidFill>
                <a:srgbClr val="FF0000"/>
              </a:solidFill>
              <a:latin typeface="Century Gothic" panose="020B0502020202020204" pitchFamily="34" charset="0"/>
            </a:endParaRPr>
          </a:p>
        </p:txBody>
      </p:sp>
      <p:sp>
        <p:nvSpPr>
          <p:cNvPr id="3" name="Content Placeholder 2">
            <a:extLst>
              <a:ext uri="{FF2B5EF4-FFF2-40B4-BE49-F238E27FC236}">
                <a16:creationId xmlns:a16="http://schemas.microsoft.com/office/drawing/2014/main" id="{DD2C1A84-6495-4FA4-BA3E-7893E48BF4E2}"/>
              </a:ext>
            </a:extLst>
          </p:cNvPr>
          <p:cNvSpPr>
            <a:spLocks noGrp="1"/>
          </p:cNvSpPr>
          <p:nvPr>
            <p:ph idx="1"/>
          </p:nvPr>
        </p:nvSpPr>
        <p:spPr>
          <a:xfrm>
            <a:off x="1371600" y="1477108"/>
            <a:ext cx="9601200" cy="4390292"/>
          </a:xfrm>
        </p:spPr>
        <p:txBody>
          <a:bodyPr vert="horz" lIns="91440" tIns="45720" rIns="91440" bIns="45720" rtlCol="0" anchor="t">
            <a:normAutofit fontScale="77500" lnSpcReduction="20000"/>
          </a:bodyPr>
          <a:lstStyle/>
          <a:p>
            <a:pPr lvl="1" indent="-383540"/>
            <a:endParaRPr lang="en-US" sz="1800">
              <a:latin typeface="Calibri" panose="020F0502020204030204" pitchFamily="34" charset="0"/>
              <a:ea typeface="Calibri" panose="020F0502020204030204" pitchFamily="34" charset="0"/>
              <a:cs typeface="Times New Roman" panose="02020603050405020304" pitchFamily="18" charset="0"/>
            </a:endParaRPr>
          </a:p>
          <a:p>
            <a:pPr lvl="1" indent="-383540"/>
            <a:r>
              <a:rPr lang="en-US" sz="2600" b="1">
                <a:latin typeface="Century Gothic"/>
                <a:cs typeface="Times New Roman"/>
              </a:rPr>
              <a:t>Please do not wait until the due date to complete a screening</a:t>
            </a:r>
            <a:r>
              <a:rPr lang="en-US" sz="2600">
                <a:latin typeface="Century Gothic"/>
                <a:cs typeface="Times New Roman"/>
              </a:rPr>
              <a:t>. It is imperative that screenings be completed as soon as possible in order to initiate services for the child without unnecessary delay. It is recommended that providers log in WEEKLY and complete outstanding screenings.</a:t>
            </a:r>
          </a:p>
          <a:p>
            <a:pPr lvl="1" indent="-383540"/>
            <a:endParaRPr lang="en-US" sz="2600">
              <a:latin typeface="Century Gothic" panose="020B0502020202020204" pitchFamily="34" charset="0"/>
              <a:cs typeface="Times New Roman" panose="02020603050405020304" pitchFamily="18" charset="0"/>
            </a:endParaRPr>
          </a:p>
          <a:p>
            <a:pPr lvl="1" indent="-383540"/>
            <a:r>
              <a:rPr lang="en-US" sz="2600">
                <a:latin typeface="Century Gothic"/>
                <a:cs typeface="Times New Roman"/>
              </a:rPr>
              <a:t>Parents only have 5 days to complete the screenings in the Parent Portal before the screenings roll over to the Provider Portal. </a:t>
            </a:r>
          </a:p>
          <a:p>
            <a:pPr marL="530860" lvl="1" indent="0">
              <a:buNone/>
            </a:pPr>
            <a:endParaRPr lang="en-US" sz="2600">
              <a:latin typeface="Century Gothic"/>
              <a:cs typeface="Times New Roman"/>
            </a:endParaRPr>
          </a:p>
          <a:p>
            <a:pPr lvl="1" indent="-383540"/>
            <a:r>
              <a:rPr lang="en-US" sz="2600">
                <a:latin typeface="Century Gothic"/>
                <a:cs typeface="Times New Roman"/>
              </a:rPr>
              <a:t>If you are unfamiliar with the child (newly enrolled), ask the parent/guardian to fill out a printed version for you to enter into the Provider portal.</a:t>
            </a:r>
            <a:endParaRPr lang="en-US"/>
          </a:p>
          <a:p>
            <a:pPr marL="530860" lvl="1" indent="0">
              <a:buNone/>
            </a:pPr>
            <a:endParaRPr lang="en-US" sz="2600">
              <a:latin typeface="Century Gothic" panose="020B0502020202020204" pitchFamily="34" charset="0"/>
              <a:cs typeface="Times New Roman" panose="02020603050405020304" pitchFamily="18" charset="0"/>
            </a:endParaRPr>
          </a:p>
          <a:p>
            <a:pPr lvl="1" indent="-383540"/>
            <a:r>
              <a:rPr lang="en-US" sz="2600">
                <a:latin typeface="Century Gothic"/>
                <a:cs typeface="Times New Roman"/>
              </a:rPr>
              <a:t>If a child never attended your center, you can terminate the enrollment in the Provider Portal.  </a:t>
            </a:r>
            <a:endParaRPr lang="en-US" sz="2600">
              <a:latin typeface="Century Gothic" panose="020B0502020202020204" pitchFamily="34" charset="0"/>
              <a:cs typeface="Times New Roman" panose="02020603050405020304" pitchFamily="18" charset="0"/>
            </a:endParaRPr>
          </a:p>
        </p:txBody>
      </p:sp>
      <p:pic>
        <p:nvPicPr>
          <p:cNvPr id="5" name="Picture 4" descr="A colorful bird with wings&#10;&#10;AI-generated content may be incorrect.">
            <a:extLst>
              <a:ext uri="{FF2B5EF4-FFF2-40B4-BE49-F238E27FC236}">
                <a16:creationId xmlns:a16="http://schemas.microsoft.com/office/drawing/2014/main" id="{1BE9C3F5-0490-BBF8-8437-66845F80242C}"/>
              </a:ext>
            </a:extLst>
          </p:cNvPr>
          <p:cNvPicPr>
            <a:picLocks noChangeAspect="1"/>
          </p:cNvPicPr>
          <p:nvPr/>
        </p:nvPicPr>
        <p:blipFill>
          <a:blip r:embed="rId2"/>
          <a:stretch>
            <a:fillRect/>
          </a:stretch>
        </p:blipFill>
        <p:spPr>
          <a:xfrm>
            <a:off x="10773688" y="5633189"/>
            <a:ext cx="1333500" cy="1123950"/>
          </a:xfrm>
          <a:prstGeom prst="rect">
            <a:avLst/>
          </a:prstGeom>
        </p:spPr>
      </p:pic>
    </p:spTree>
    <p:extLst>
      <p:ext uri="{BB962C8B-B14F-4D97-AF65-F5344CB8AC3E}">
        <p14:creationId xmlns:p14="http://schemas.microsoft.com/office/powerpoint/2010/main" val="30465094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64A86-819D-4985-B6A7-AF70890DDD1B}"/>
              </a:ext>
            </a:extLst>
          </p:cNvPr>
          <p:cNvSpPr>
            <a:spLocks noGrp="1"/>
          </p:cNvSpPr>
          <p:nvPr>
            <p:ph type="title"/>
          </p:nvPr>
        </p:nvSpPr>
        <p:spPr>
          <a:xfrm>
            <a:off x="838200" y="218661"/>
            <a:ext cx="10515600" cy="1325563"/>
          </a:xfrm>
        </p:spPr>
        <p:txBody>
          <a:bodyPr/>
          <a:lstStyle/>
          <a:p>
            <a:pPr algn="ctr"/>
            <a:r>
              <a:rPr lang="en-US">
                <a:latin typeface="Century Gothic" panose="020B0502020202020204" pitchFamily="34" charset="0"/>
              </a:rPr>
              <a:t>ASQ/ASQ-SE Reminder</a:t>
            </a:r>
          </a:p>
        </p:txBody>
      </p:sp>
      <p:sp>
        <p:nvSpPr>
          <p:cNvPr id="3" name="Content Placeholder 2">
            <a:extLst>
              <a:ext uri="{FF2B5EF4-FFF2-40B4-BE49-F238E27FC236}">
                <a16:creationId xmlns:a16="http://schemas.microsoft.com/office/drawing/2014/main" id="{9814ED93-493C-4F1A-8308-2171AD9C4DFF}"/>
              </a:ext>
            </a:extLst>
          </p:cNvPr>
          <p:cNvSpPr>
            <a:spLocks noGrp="1"/>
          </p:cNvSpPr>
          <p:nvPr>
            <p:ph idx="1"/>
          </p:nvPr>
        </p:nvSpPr>
        <p:spPr>
          <a:xfrm>
            <a:off x="838200" y="1364974"/>
            <a:ext cx="10515600" cy="5274365"/>
          </a:xfrm>
        </p:spPr>
        <p:txBody>
          <a:bodyPr vert="horz" lIns="91440" tIns="45720" rIns="91440" bIns="45720" rtlCol="0" anchor="t">
            <a:normAutofit lnSpcReduction="10000"/>
          </a:bodyPr>
          <a:lstStyle/>
          <a:p>
            <a:pPr marL="383540" indent="-383540"/>
            <a:r>
              <a:rPr lang="en-US">
                <a:latin typeface="Century Gothic"/>
              </a:rPr>
              <a:t>If you completed a screening for a child and they are still showing as ‘incomplete’ in the Portal, it is likely due to the fact that the SE has not been completed. Click on that child’s screening again and complete the SE.</a:t>
            </a:r>
            <a:endParaRPr lang="en-US"/>
          </a:p>
          <a:p>
            <a:pPr marL="383540" indent="-383540"/>
            <a:endParaRPr lang="en-US">
              <a:latin typeface="Century Gothic" panose="020B0502020202020204" pitchFamily="34" charset="0"/>
            </a:endParaRPr>
          </a:p>
          <a:p>
            <a:pPr marL="383540" indent="-383540"/>
            <a:r>
              <a:rPr lang="en-US">
                <a:solidFill>
                  <a:srgbClr val="FF0000"/>
                </a:solidFill>
                <a:latin typeface="Century Gothic"/>
              </a:rPr>
              <a:t>Any comments added on a screening by a provider or teacher will be visible to the parent/guardian. Please make sure you are communicating any concerns with guardians prior to completing the screening(s).</a:t>
            </a:r>
            <a:endParaRPr lang="en-US">
              <a:solidFill>
                <a:srgbClr val="FF0000"/>
              </a:solidFill>
              <a:latin typeface="Century Gothic" panose="020B0502020202020204" pitchFamily="34" charset="0"/>
            </a:endParaRPr>
          </a:p>
          <a:p>
            <a:pPr marL="383540" indent="-383540"/>
            <a:endParaRPr lang="en-US">
              <a:latin typeface="Century Gothic" panose="020B0502020202020204" pitchFamily="34" charset="0"/>
            </a:endParaRPr>
          </a:p>
          <a:p>
            <a:pPr marL="383540" indent="-383540"/>
            <a:r>
              <a:rPr lang="en-US">
                <a:latin typeface="Century Gothic"/>
              </a:rPr>
              <a:t>Failure to complete ASQs as required by Rule, will result in a Non-Compliance notice for your site.</a:t>
            </a:r>
          </a:p>
          <a:p>
            <a:pPr lvl="1" indent="-383540"/>
            <a:r>
              <a:rPr lang="en-US">
                <a:latin typeface="Century Gothic"/>
              </a:rPr>
              <a:t>Every attempt to contact providers regarding incomplete/late screenings is case noted.</a:t>
            </a:r>
          </a:p>
          <a:p>
            <a:pPr lvl="1" indent="-383540"/>
            <a:r>
              <a:rPr lang="en-US">
                <a:latin typeface="Century Gothic"/>
              </a:rPr>
              <a:t>If you do receive a Non-Compliance notice, there are *two* requirements: submitting the screenings that are past due *and* responding to the notice with an action plan of how your site will remain in compliance with the screening requirement. </a:t>
            </a:r>
            <a:endParaRPr lang="en-US">
              <a:latin typeface="Century Gothic" panose="020B0502020202020204" pitchFamily="34" charset="0"/>
            </a:endParaRPr>
          </a:p>
        </p:txBody>
      </p:sp>
      <p:pic>
        <p:nvPicPr>
          <p:cNvPr id="5" name="Picture 4" descr="A colorful bird with wings&#10;&#10;AI-generated content may be incorrect.">
            <a:extLst>
              <a:ext uri="{FF2B5EF4-FFF2-40B4-BE49-F238E27FC236}">
                <a16:creationId xmlns:a16="http://schemas.microsoft.com/office/drawing/2014/main" id="{D4FD4520-A92D-46ED-7991-1853170550D4}"/>
              </a:ext>
            </a:extLst>
          </p:cNvPr>
          <p:cNvPicPr>
            <a:picLocks noChangeAspect="1"/>
          </p:cNvPicPr>
          <p:nvPr/>
        </p:nvPicPr>
        <p:blipFill>
          <a:blip r:embed="rId2"/>
          <a:stretch>
            <a:fillRect/>
          </a:stretch>
        </p:blipFill>
        <p:spPr>
          <a:xfrm>
            <a:off x="10784127" y="5674943"/>
            <a:ext cx="1333500" cy="1123950"/>
          </a:xfrm>
          <a:prstGeom prst="rect">
            <a:avLst/>
          </a:prstGeom>
        </p:spPr>
      </p:pic>
    </p:spTree>
    <p:extLst>
      <p:ext uri="{BB962C8B-B14F-4D97-AF65-F5344CB8AC3E}">
        <p14:creationId xmlns:p14="http://schemas.microsoft.com/office/powerpoint/2010/main" val="35707007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EB1CD-0AC9-D2C3-D53A-FD5E5183A264}"/>
              </a:ext>
            </a:extLst>
          </p:cNvPr>
          <p:cNvSpPr>
            <a:spLocks noGrp="1"/>
          </p:cNvSpPr>
          <p:nvPr>
            <p:ph type="title"/>
          </p:nvPr>
        </p:nvSpPr>
        <p:spPr>
          <a:xfrm>
            <a:off x="838200" y="365125"/>
            <a:ext cx="10515600" cy="1325563"/>
          </a:xfrm>
        </p:spPr>
        <p:txBody>
          <a:bodyPr>
            <a:normAutofit/>
          </a:bodyPr>
          <a:lstStyle/>
          <a:p>
            <a:r>
              <a:rPr lang="en-US" sz="4200">
                <a:latin typeface="Century Gothic"/>
              </a:rPr>
              <a:t>Child Development Services</a:t>
            </a:r>
            <a:endParaRPr lang="en-US" sz="4200">
              <a:latin typeface="Century Gothic" panose="020B0502020202020204" pitchFamily="34" charset="0"/>
            </a:endParaRPr>
          </a:p>
        </p:txBody>
      </p:sp>
      <p:sp>
        <p:nvSpPr>
          <p:cNvPr id="3" name="Content Placeholder 2">
            <a:extLst>
              <a:ext uri="{FF2B5EF4-FFF2-40B4-BE49-F238E27FC236}">
                <a16:creationId xmlns:a16="http://schemas.microsoft.com/office/drawing/2014/main" id="{F8069B9F-190F-3CC9-81CB-939D83E57F29}"/>
              </a:ext>
            </a:extLst>
          </p:cNvPr>
          <p:cNvSpPr>
            <a:spLocks noGrp="1"/>
          </p:cNvSpPr>
          <p:nvPr>
            <p:ph idx="1"/>
          </p:nvPr>
        </p:nvSpPr>
        <p:spPr>
          <a:xfrm>
            <a:off x="838200" y="1929384"/>
            <a:ext cx="10515600" cy="4251960"/>
          </a:xfrm>
        </p:spPr>
        <p:txBody>
          <a:bodyPr vert="horz" lIns="91440" tIns="45720" rIns="91440" bIns="45720" rtlCol="0" anchor="t">
            <a:normAutofit/>
          </a:bodyPr>
          <a:lstStyle/>
          <a:p>
            <a:pPr marL="383540" indent="-383540"/>
            <a:r>
              <a:rPr lang="en-US" sz="1900">
                <a:latin typeface="Century Gothic"/>
              </a:rPr>
              <a:t>When requesting services from the Child Development Specialists, please keep the following things in mind:</a:t>
            </a:r>
            <a:endParaRPr lang="en-US">
              <a:latin typeface="Century Gothic"/>
            </a:endParaRPr>
          </a:p>
          <a:p>
            <a:pPr marL="383540" indent="-383540"/>
            <a:endParaRPr lang="en-US" sz="1900">
              <a:latin typeface="Century Gothic" panose="020B0502020202020204" pitchFamily="34" charset="0"/>
            </a:endParaRPr>
          </a:p>
          <a:p>
            <a:pPr lvl="1" indent="-383540"/>
            <a:r>
              <a:rPr lang="en-US" sz="1500">
                <a:latin typeface="Century Gothic"/>
              </a:rPr>
              <a:t>Behavior management assistance should be a first stop, not a last resort. As soon as you recognize you may need assistance, contact your specialist immediately.</a:t>
            </a:r>
          </a:p>
          <a:p>
            <a:pPr lvl="1" indent="-383540"/>
            <a:endParaRPr lang="en-US" sz="1500">
              <a:latin typeface="Century Gothic" panose="020B0502020202020204" pitchFamily="34" charset="0"/>
            </a:endParaRPr>
          </a:p>
          <a:p>
            <a:pPr lvl="1" indent="-383540"/>
            <a:r>
              <a:rPr lang="en-US" sz="1500">
                <a:latin typeface="Century Gothic"/>
              </a:rPr>
              <a:t>We have 2 specialists who cover 6 different counties, so schedules may not be able to accommodate “emergency calls”. </a:t>
            </a:r>
          </a:p>
          <a:p>
            <a:pPr lvl="1" indent="-383540"/>
            <a:endParaRPr lang="en-US" sz="1500">
              <a:latin typeface="Century Gothic" panose="020B0502020202020204" pitchFamily="34" charset="0"/>
            </a:endParaRPr>
          </a:p>
          <a:p>
            <a:pPr lvl="1" indent="-383540"/>
            <a:r>
              <a:rPr lang="en-US" sz="1500">
                <a:latin typeface="Century Gothic"/>
              </a:rPr>
              <a:t>Specialists cannot diagnose a child, nor inform the provider whether the site should disenroll a child/family.</a:t>
            </a:r>
          </a:p>
          <a:p>
            <a:pPr lvl="1" indent="-383540"/>
            <a:endParaRPr lang="en-US" sz="1500">
              <a:latin typeface="Century Gothic" panose="020B0502020202020204" pitchFamily="34" charset="0"/>
            </a:endParaRPr>
          </a:p>
          <a:p>
            <a:pPr lvl="1" indent="-383540"/>
            <a:r>
              <a:rPr lang="en-US" sz="1500">
                <a:latin typeface="Century Gothic"/>
              </a:rPr>
              <a:t>Make sure you’ve already communicated any concerns and issues with the family before contacting the specialist, so the family understands the process and knows what to expect.</a:t>
            </a:r>
          </a:p>
          <a:p>
            <a:pPr lvl="1" indent="-383540"/>
            <a:endParaRPr lang="en-US" sz="1500"/>
          </a:p>
          <a:p>
            <a:pPr lvl="1" indent="-383540"/>
            <a:endParaRPr lang="en-US" sz="1500"/>
          </a:p>
          <a:p>
            <a:pPr marL="0" indent="0">
              <a:buNone/>
            </a:pPr>
            <a:endParaRPr lang="en-US" sz="1900"/>
          </a:p>
        </p:txBody>
      </p:sp>
      <p:pic>
        <p:nvPicPr>
          <p:cNvPr id="5" name="Picture 4" descr="A colorful bird with wings&#10;&#10;AI-generated content may be incorrect.">
            <a:extLst>
              <a:ext uri="{FF2B5EF4-FFF2-40B4-BE49-F238E27FC236}">
                <a16:creationId xmlns:a16="http://schemas.microsoft.com/office/drawing/2014/main" id="{AF77EB38-1BA5-487A-9B5F-68B809590E2E}"/>
              </a:ext>
            </a:extLst>
          </p:cNvPr>
          <p:cNvPicPr>
            <a:picLocks noChangeAspect="1"/>
          </p:cNvPicPr>
          <p:nvPr/>
        </p:nvPicPr>
        <p:blipFill>
          <a:blip r:embed="rId2"/>
          <a:stretch>
            <a:fillRect/>
          </a:stretch>
        </p:blipFill>
        <p:spPr>
          <a:xfrm>
            <a:off x="10930264" y="5737573"/>
            <a:ext cx="1333500" cy="1123950"/>
          </a:xfrm>
          <a:prstGeom prst="rect">
            <a:avLst/>
          </a:prstGeom>
        </p:spPr>
      </p:pic>
    </p:spTree>
    <p:extLst>
      <p:ext uri="{BB962C8B-B14F-4D97-AF65-F5344CB8AC3E}">
        <p14:creationId xmlns:p14="http://schemas.microsoft.com/office/powerpoint/2010/main" val="38594469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97C7E-920A-39D1-687F-3D5023688499}"/>
              </a:ext>
            </a:extLst>
          </p:cNvPr>
          <p:cNvSpPr>
            <a:spLocks noGrp="1"/>
          </p:cNvSpPr>
          <p:nvPr>
            <p:ph type="title"/>
          </p:nvPr>
        </p:nvSpPr>
        <p:spPr/>
        <p:txBody>
          <a:bodyPr/>
          <a:lstStyle/>
          <a:p>
            <a:r>
              <a:rPr lang="en-US"/>
              <a:t>CLASS Assessment Schedule </a:t>
            </a:r>
          </a:p>
        </p:txBody>
      </p:sp>
      <p:sp>
        <p:nvSpPr>
          <p:cNvPr id="3" name="Content Placeholder 2">
            <a:extLst>
              <a:ext uri="{FF2B5EF4-FFF2-40B4-BE49-F238E27FC236}">
                <a16:creationId xmlns:a16="http://schemas.microsoft.com/office/drawing/2014/main" id="{7C6652C0-57A3-F92D-3FD7-64668ED509D5}"/>
              </a:ext>
            </a:extLst>
          </p:cNvPr>
          <p:cNvSpPr>
            <a:spLocks noGrp="1"/>
          </p:cNvSpPr>
          <p:nvPr>
            <p:ph idx="1"/>
          </p:nvPr>
        </p:nvSpPr>
        <p:spPr/>
        <p:txBody>
          <a:bodyPr vert="horz" lIns="91440" tIns="45720" rIns="91440" bIns="45720" rtlCol="0" anchor="t">
            <a:normAutofit/>
          </a:bodyPr>
          <a:lstStyle/>
          <a:p>
            <a:pPr marL="383540" indent="-383540"/>
            <a:r>
              <a:rPr lang="en-US"/>
              <a:t>In order to ensure our team can complete all required assessments by our deadline, there is a possibility that your assessment will take place in a different month than it occurred this year. </a:t>
            </a:r>
          </a:p>
          <a:p>
            <a:pPr marL="383540" indent="-383540"/>
            <a:r>
              <a:rPr lang="en-US"/>
              <a:t>If your assessment timeline changes, you will be notified by your assigned Education Specialist. </a:t>
            </a:r>
          </a:p>
        </p:txBody>
      </p:sp>
      <p:pic>
        <p:nvPicPr>
          <p:cNvPr id="4" name="Picture 3" descr="A calendar with numbers on it&#10;&#10;AI-generated content may be incorrect.">
            <a:extLst>
              <a:ext uri="{FF2B5EF4-FFF2-40B4-BE49-F238E27FC236}">
                <a16:creationId xmlns:a16="http://schemas.microsoft.com/office/drawing/2014/main" id="{AED3D5E4-DF1D-CC28-11BD-BCD6551C6B42}"/>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4527549" y="4402666"/>
            <a:ext cx="3136901" cy="2137834"/>
          </a:xfrm>
          <a:prstGeom prst="rect">
            <a:avLst/>
          </a:prstGeom>
        </p:spPr>
      </p:pic>
    </p:spTree>
    <p:extLst>
      <p:ext uri="{BB962C8B-B14F-4D97-AF65-F5344CB8AC3E}">
        <p14:creationId xmlns:p14="http://schemas.microsoft.com/office/powerpoint/2010/main" val="1929978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D749647-DD6E-4CD7-9A39-D617F4506F94}"/>
              </a:ext>
            </a:extLst>
          </p:cNvPr>
          <p:cNvSpPr>
            <a:spLocks noGrp="1"/>
          </p:cNvSpPr>
          <p:nvPr>
            <p:ph type="title"/>
          </p:nvPr>
        </p:nvSpPr>
        <p:spPr>
          <a:xfrm>
            <a:off x="586478" y="1683756"/>
            <a:ext cx="3115265" cy="2396359"/>
          </a:xfrm>
        </p:spPr>
        <p:txBody>
          <a:bodyPr anchor="b">
            <a:normAutofit/>
          </a:bodyPr>
          <a:lstStyle/>
          <a:p>
            <a:pPr algn="r"/>
            <a:r>
              <a:rPr lang="en-US" sz="4000" b="1">
                <a:solidFill>
                  <a:schemeClr val="tx1"/>
                </a:solidFill>
              </a:rPr>
              <a:t>School Readiness Wait List</a:t>
            </a:r>
          </a:p>
        </p:txBody>
      </p:sp>
      <p:graphicFrame>
        <p:nvGraphicFramePr>
          <p:cNvPr id="7" name="Content Placeholder 4">
            <a:extLst>
              <a:ext uri="{FF2B5EF4-FFF2-40B4-BE49-F238E27FC236}">
                <a16:creationId xmlns:a16="http://schemas.microsoft.com/office/drawing/2014/main" id="{D0FC5A96-DDC7-2A23-D7C6-137F2E772EC0}"/>
              </a:ext>
            </a:extLst>
          </p:cNvPr>
          <p:cNvGraphicFramePr>
            <a:graphicFrameLocks noGrp="1"/>
          </p:cNvGraphicFramePr>
          <p:nvPr>
            <p:ph idx="1"/>
            <p:extLst>
              <p:ext uri="{D42A27DB-BD31-4B8C-83A1-F6EECF244321}">
                <p14:modId xmlns:p14="http://schemas.microsoft.com/office/powerpoint/2010/main" val="2905245478"/>
              </p:ext>
            </p:extLst>
          </p:nvPr>
        </p:nvGraphicFramePr>
        <p:xfrm>
          <a:off x="5018495" y="230815"/>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descr="A colorful bird with wings&#10;&#10;AI-generated content may be incorrect.">
            <a:extLst>
              <a:ext uri="{FF2B5EF4-FFF2-40B4-BE49-F238E27FC236}">
                <a16:creationId xmlns:a16="http://schemas.microsoft.com/office/drawing/2014/main" id="{10E16A59-6F3C-F7EF-54CE-D85E065C82CD}"/>
              </a:ext>
            </a:extLst>
          </p:cNvPr>
          <p:cNvPicPr>
            <a:picLocks noChangeAspect="1"/>
          </p:cNvPicPr>
          <p:nvPr/>
        </p:nvPicPr>
        <p:blipFill>
          <a:blip r:embed="rId7"/>
          <a:stretch>
            <a:fillRect/>
          </a:stretch>
        </p:blipFill>
        <p:spPr>
          <a:xfrm>
            <a:off x="10857195" y="5862833"/>
            <a:ext cx="1333500" cy="1123950"/>
          </a:xfrm>
          <a:prstGeom prst="rect">
            <a:avLst/>
          </a:prstGeom>
        </p:spPr>
      </p:pic>
    </p:spTree>
    <p:extLst>
      <p:ext uri="{BB962C8B-B14F-4D97-AF65-F5344CB8AC3E}">
        <p14:creationId xmlns:p14="http://schemas.microsoft.com/office/powerpoint/2010/main" val="21600520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498AA-4C0F-E5A9-C595-5DD79F796899}"/>
              </a:ext>
            </a:extLst>
          </p:cNvPr>
          <p:cNvSpPr>
            <a:spLocks noGrp="1"/>
          </p:cNvSpPr>
          <p:nvPr>
            <p:ph type="title"/>
          </p:nvPr>
        </p:nvSpPr>
        <p:spPr/>
        <p:txBody>
          <a:bodyPr/>
          <a:lstStyle/>
          <a:p>
            <a:r>
              <a:rPr lang="en-US"/>
              <a:t>CLASS Differentials for School Readiness Providers  </a:t>
            </a:r>
          </a:p>
        </p:txBody>
      </p:sp>
      <p:sp>
        <p:nvSpPr>
          <p:cNvPr id="3" name="Content Placeholder 2">
            <a:extLst>
              <a:ext uri="{FF2B5EF4-FFF2-40B4-BE49-F238E27FC236}">
                <a16:creationId xmlns:a16="http://schemas.microsoft.com/office/drawing/2014/main" id="{53C83F35-CD07-58BD-1740-EAC470BF2B06}"/>
              </a:ext>
            </a:extLst>
          </p:cNvPr>
          <p:cNvSpPr>
            <a:spLocks noGrp="1"/>
          </p:cNvSpPr>
          <p:nvPr>
            <p:ph idx="1"/>
          </p:nvPr>
        </p:nvSpPr>
        <p:spPr/>
        <p:txBody>
          <a:bodyPr vert="horz" lIns="91440" tIns="45720" rIns="91440" bIns="45720" rtlCol="0" anchor="t">
            <a:normAutofit/>
          </a:bodyPr>
          <a:lstStyle/>
          <a:p>
            <a:pPr marL="0" indent="0">
              <a:buNone/>
            </a:pPr>
            <a:r>
              <a:rPr lang="en-US">
                <a:ea typeface="+mn-lt"/>
                <a:cs typeface="+mn-lt"/>
              </a:rPr>
              <a:t>Please be advised DEL has updated rule 6M-4.500: </a:t>
            </a:r>
          </a:p>
          <a:p>
            <a:pPr marL="383540" indent="-383540">
              <a:buAutoNum type="arabicPeriod"/>
            </a:pPr>
            <a:r>
              <a:rPr lang="en-US" strike="sngStrike">
                <a:ea typeface="+mn-lt"/>
                <a:cs typeface="+mn-lt"/>
              </a:rPr>
              <a:t>1. Providers that receive program assessment composite scores of 4.50 to 4.99 shall receive a four (4) percent Quality Performance Incentive differential.</a:t>
            </a:r>
            <a:endParaRPr lang="en-US" strike="sngStrike"/>
          </a:p>
          <a:p>
            <a:pPr marL="0" indent="0">
              <a:buNone/>
            </a:pPr>
            <a:r>
              <a:rPr lang="en-US">
                <a:ea typeface="+mn-lt"/>
                <a:cs typeface="+mn-lt"/>
              </a:rPr>
              <a:t>Providers that receive program assessment composite scores of 5.00 to 5.99 will shall receive a seven (7) percent Quality Performance Incentive differential.</a:t>
            </a:r>
            <a:endParaRPr lang="en-US"/>
          </a:p>
          <a:p>
            <a:pPr marL="0" indent="0">
              <a:buNone/>
            </a:pPr>
            <a:r>
              <a:rPr lang="en-US">
                <a:ea typeface="+mn-lt"/>
                <a:cs typeface="+mn-lt"/>
              </a:rPr>
              <a:t>Providers that receive program assessment composite scores of 6.00 to 7.00 will shall receive a ten (10) percent Quality Performance Incentive differential.</a:t>
            </a:r>
          </a:p>
          <a:p>
            <a:pPr marL="0" indent="0">
              <a:buNone/>
            </a:pPr>
            <a:endParaRPr lang="en-US"/>
          </a:p>
          <a:p>
            <a:pPr marL="0" indent="0">
              <a:buNone/>
            </a:pPr>
            <a:r>
              <a:rPr lang="en-US"/>
              <a:t>This is effective 7/1/2025.</a:t>
            </a:r>
          </a:p>
        </p:txBody>
      </p:sp>
    </p:spTree>
    <p:extLst>
      <p:ext uri="{BB962C8B-B14F-4D97-AF65-F5344CB8AC3E}">
        <p14:creationId xmlns:p14="http://schemas.microsoft.com/office/powerpoint/2010/main" val="16523370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D2BF5-B72F-7CB2-1CFB-2D2E57793180}"/>
              </a:ext>
            </a:extLst>
          </p:cNvPr>
          <p:cNvSpPr>
            <a:spLocks noGrp="1"/>
          </p:cNvSpPr>
          <p:nvPr>
            <p:ph type="title"/>
          </p:nvPr>
        </p:nvSpPr>
        <p:spPr/>
        <p:txBody>
          <a:bodyPr/>
          <a:lstStyle/>
          <a:p>
            <a:r>
              <a:rPr lang="en-US"/>
              <a:t>Contract Minimum Composite Score</a:t>
            </a:r>
          </a:p>
        </p:txBody>
      </p:sp>
      <p:sp>
        <p:nvSpPr>
          <p:cNvPr id="3" name="Content Placeholder 2">
            <a:extLst>
              <a:ext uri="{FF2B5EF4-FFF2-40B4-BE49-F238E27FC236}">
                <a16:creationId xmlns:a16="http://schemas.microsoft.com/office/drawing/2014/main" id="{283F7408-38C6-63C5-8552-CEFE421D0DF3}"/>
              </a:ext>
            </a:extLst>
          </p:cNvPr>
          <p:cNvSpPr>
            <a:spLocks noGrp="1"/>
          </p:cNvSpPr>
          <p:nvPr>
            <p:ph idx="1"/>
          </p:nvPr>
        </p:nvSpPr>
        <p:spPr/>
        <p:txBody>
          <a:bodyPr vert="horz" lIns="91440" tIns="45720" rIns="91440" bIns="45720" rtlCol="0" anchor="t">
            <a:normAutofit/>
          </a:bodyPr>
          <a:lstStyle/>
          <a:p>
            <a:pPr marL="383540" indent="-383540"/>
            <a:r>
              <a:rPr lang="en-US"/>
              <a:t>For both SR and VPK programs, a site's CLASS composite score must meet the 4.0 Contract minimum.</a:t>
            </a:r>
          </a:p>
          <a:p>
            <a:pPr marL="0" indent="0">
              <a:buNone/>
            </a:pPr>
            <a:endParaRPr lang="en-US"/>
          </a:p>
          <a:p>
            <a:pPr marL="383540" indent="-383540"/>
            <a:r>
              <a:rPr lang="en-US"/>
              <a:t>If composite score is below 4.0, the site may request and pay for a 2nd assessment. If that assessment meets the 4.0 minimum, the site is eligible to continue contracting for services.</a:t>
            </a:r>
          </a:p>
          <a:p>
            <a:pPr marL="383540" indent="-383540"/>
            <a:endParaRPr lang="en-US"/>
          </a:p>
        </p:txBody>
      </p:sp>
    </p:spTree>
    <p:extLst>
      <p:ext uri="{BB962C8B-B14F-4D97-AF65-F5344CB8AC3E}">
        <p14:creationId xmlns:p14="http://schemas.microsoft.com/office/powerpoint/2010/main" val="15864626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EB1CD-0AC9-D2C3-D53A-FD5E5183A264}"/>
              </a:ext>
            </a:extLst>
          </p:cNvPr>
          <p:cNvSpPr>
            <a:spLocks noGrp="1"/>
          </p:cNvSpPr>
          <p:nvPr>
            <p:ph type="title"/>
          </p:nvPr>
        </p:nvSpPr>
        <p:spPr>
          <a:xfrm>
            <a:off x="838200" y="365125"/>
            <a:ext cx="10515600" cy="1325563"/>
          </a:xfrm>
        </p:spPr>
        <p:txBody>
          <a:bodyPr>
            <a:normAutofit/>
          </a:bodyPr>
          <a:lstStyle/>
          <a:p>
            <a:r>
              <a:rPr lang="en-US" sz="4200">
                <a:latin typeface="Century Gothic" panose="020B0502020202020204" pitchFamily="34" charset="0"/>
              </a:rPr>
              <a:t>CLASS Assessments </a:t>
            </a:r>
          </a:p>
        </p:txBody>
      </p:sp>
      <p:sp>
        <p:nvSpPr>
          <p:cNvPr id="3" name="Content Placeholder 2">
            <a:extLst>
              <a:ext uri="{FF2B5EF4-FFF2-40B4-BE49-F238E27FC236}">
                <a16:creationId xmlns:a16="http://schemas.microsoft.com/office/drawing/2014/main" id="{F8069B9F-190F-3CC9-81CB-939D83E57F29}"/>
              </a:ext>
            </a:extLst>
          </p:cNvPr>
          <p:cNvSpPr>
            <a:spLocks noGrp="1"/>
          </p:cNvSpPr>
          <p:nvPr>
            <p:ph idx="1"/>
          </p:nvPr>
        </p:nvSpPr>
        <p:spPr>
          <a:xfrm>
            <a:off x="838200" y="1031685"/>
            <a:ext cx="10515600" cy="2602700"/>
          </a:xfrm>
        </p:spPr>
        <p:txBody>
          <a:bodyPr vert="horz" lIns="91440" tIns="45720" rIns="91440" bIns="45720" rtlCol="0" anchor="t">
            <a:normAutofit/>
          </a:bodyPr>
          <a:lstStyle/>
          <a:p>
            <a:pPr marL="0" indent="0">
              <a:buNone/>
            </a:pPr>
            <a:endParaRPr lang="en-US" sz="1900">
              <a:latin typeface="Century Gothic" panose="020B0502020202020204" pitchFamily="34" charset="0"/>
            </a:endParaRPr>
          </a:p>
          <a:p>
            <a:pPr lvl="1" indent="-383540">
              <a:buFont typeface="Courier New" panose="020B0503020102020204" pitchFamily="34" charset="0"/>
              <a:buChar char="o"/>
            </a:pPr>
            <a:endParaRPr lang="en-US" sz="1900" i="0">
              <a:latin typeface="Century Gothic"/>
            </a:endParaRPr>
          </a:p>
          <a:p>
            <a:pPr lvl="1" indent="-383540">
              <a:buFont typeface="Courier New" panose="020B0503020102020204" pitchFamily="34" charset="0"/>
              <a:buChar char="o"/>
            </a:pPr>
            <a:r>
              <a:rPr lang="en-US" sz="1900" i="0">
                <a:latin typeface="Century Gothic"/>
              </a:rPr>
              <a:t>Reminder for VPK Providers: Per Rule, ALL VPK hours are observable. </a:t>
            </a:r>
            <a:endParaRPr lang="en-US"/>
          </a:p>
          <a:p>
            <a:pPr marL="0" indent="0">
              <a:buNone/>
            </a:pPr>
            <a:endParaRPr lang="en-US" sz="1900">
              <a:latin typeface="Century Gothic"/>
            </a:endParaRPr>
          </a:p>
        </p:txBody>
      </p:sp>
      <p:pic>
        <p:nvPicPr>
          <p:cNvPr id="6" name="Picture 5" descr="A white background with black text&#10;&#10;Description automatically generated">
            <a:extLst>
              <a:ext uri="{FF2B5EF4-FFF2-40B4-BE49-F238E27FC236}">
                <a16:creationId xmlns:a16="http://schemas.microsoft.com/office/drawing/2014/main" id="{0590F76F-3EB4-EA89-09C7-CC765D9409A9}"/>
              </a:ext>
            </a:extLst>
          </p:cNvPr>
          <p:cNvPicPr>
            <a:picLocks noChangeAspect="1"/>
          </p:cNvPicPr>
          <p:nvPr/>
        </p:nvPicPr>
        <p:blipFill>
          <a:blip r:embed="rId2"/>
          <a:stretch>
            <a:fillRect/>
          </a:stretch>
        </p:blipFill>
        <p:spPr>
          <a:xfrm>
            <a:off x="1669150" y="3147414"/>
            <a:ext cx="8858250" cy="2028825"/>
          </a:xfrm>
          <a:prstGeom prst="rect">
            <a:avLst/>
          </a:prstGeom>
        </p:spPr>
      </p:pic>
      <p:pic>
        <p:nvPicPr>
          <p:cNvPr id="5" name="Picture 4" descr="A colorful bird with wings&#10;&#10;AI-generated content may be incorrect.">
            <a:extLst>
              <a:ext uri="{FF2B5EF4-FFF2-40B4-BE49-F238E27FC236}">
                <a16:creationId xmlns:a16="http://schemas.microsoft.com/office/drawing/2014/main" id="{1CC0FD34-92BD-573F-F4AE-536096AADD1D}"/>
              </a:ext>
            </a:extLst>
          </p:cNvPr>
          <p:cNvPicPr>
            <a:picLocks noChangeAspect="1"/>
          </p:cNvPicPr>
          <p:nvPr/>
        </p:nvPicPr>
        <p:blipFill>
          <a:blip r:embed="rId3"/>
          <a:stretch>
            <a:fillRect/>
          </a:stretch>
        </p:blipFill>
        <p:spPr>
          <a:xfrm>
            <a:off x="10857195" y="5737573"/>
            <a:ext cx="1333500" cy="1123950"/>
          </a:xfrm>
          <a:prstGeom prst="rect">
            <a:avLst/>
          </a:prstGeom>
        </p:spPr>
      </p:pic>
    </p:spTree>
    <p:extLst>
      <p:ext uri="{BB962C8B-B14F-4D97-AF65-F5344CB8AC3E}">
        <p14:creationId xmlns:p14="http://schemas.microsoft.com/office/powerpoint/2010/main" val="126385565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DCE03D-EA7B-4282-B2D0-FE536BAAEB98}"/>
              </a:ext>
            </a:extLst>
          </p:cNvPr>
          <p:cNvSpPr>
            <a:spLocks noGrp="1"/>
          </p:cNvSpPr>
          <p:nvPr>
            <p:ph type="title"/>
          </p:nvPr>
        </p:nvSpPr>
        <p:spPr/>
        <p:txBody>
          <a:bodyPr/>
          <a:lstStyle/>
          <a:p>
            <a:pPr algn="ctr"/>
            <a:r>
              <a:rPr lang="en-US">
                <a:latin typeface="Century Gothic" panose="020B0502020202020204" pitchFamily="34" charset="0"/>
              </a:rPr>
              <a:t>SR CLASS Training/Resources</a:t>
            </a:r>
          </a:p>
        </p:txBody>
      </p:sp>
      <p:sp>
        <p:nvSpPr>
          <p:cNvPr id="3" name="Content Placeholder 2">
            <a:extLst>
              <a:ext uri="{FF2B5EF4-FFF2-40B4-BE49-F238E27FC236}">
                <a16:creationId xmlns:a16="http://schemas.microsoft.com/office/drawing/2014/main" id="{3D03E337-B038-4EA2-BD7F-C85CD9565972}"/>
              </a:ext>
            </a:extLst>
          </p:cNvPr>
          <p:cNvSpPr>
            <a:spLocks noGrp="1"/>
          </p:cNvSpPr>
          <p:nvPr>
            <p:ph idx="1"/>
          </p:nvPr>
        </p:nvSpPr>
        <p:spPr/>
        <p:txBody>
          <a:bodyPr>
            <a:normAutofit fontScale="92500" lnSpcReduction="20000"/>
          </a:bodyPr>
          <a:lstStyle/>
          <a:p>
            <a:r>
              <a:rPr lang="en-US">
                <a:latin typeface="Century Gothic" panose="020B0502020202020204" pitchFamily="34" charset="0"/>
              </a:rPr>
              <a:t>It is </a:t>
            </a:r>
            <a:r>
              <a:rPr lang="en-US" b="1" u="sng">
                <a:latin typeface="Century Gothic" panose="020B0502020202020204" pitchFamily="34" charset="0"/>
              </a:rPr>
              <a:t>extremely</a:t>
            </a:r>
            <a:r>
              <a:rPr lang="en-US">
                <a:latin typeface="Century Gothic" panose="020B0502020202020204" pitchFamily="34" charset="0"/>
              </a:rPr>
              <a:t> important for teachers to receive </a:t>
            </a:r>
            <a:r>
              <a:rPr lang="en-US" b="1" u="sng">
                <a:latin typeface="Century Gothic" panose="020B0502020202020204" pitchFamily="34" charset="0"/>
              </a:rPr>
              <a:t>on-going</a:t>
            </a:r>
            <a:r>
              <a:rPr lang="en-US">
                <a:latin typeface="Century Gothic" panose="020B0502020202020204" pitchFamily="34" charset="0"/>
              </a:rPr>
              <a:t> CLASS training. Please do not assume that your center will receive a score similar to your last year’s score if your teachers have not continued to train on CLASS. </a:t>
            </a:r>
          </a:p>
          <a:p>
            <a:pPr lvl="1"/>
            <a:r>
              <a:rPr lang="en-US">
                <a:latin typeface="Century Gothic" panose="020B0502020202020204" pitchFamily="34" charset="0"/>
              </a:rPr>
              <a:t>CLASS strategies and scoring are very specific. Directors should have a training plan in place for seasoned teachers as well as new teachers.</a:t>
            </a:r>
          </a:p>
          <a:p>
            <a:pPr lvl="1"/>
            <a:r>
              <a:rPr lang="en-US">
                <a:latin typeface="Century Gothic" panose="020B0502020202020204" pitchFamily="34" charset="0"/>
              </a:rPr>
              <a:t>Don’t wait until your CLASS registration notice to request assistance to prepare for your assessments. Please contact your Education Specialist as soon as possible if you need to request assistance.</a:t>
            </a:r>
          </a:p>
          <a:p>
            <a:pPr marL="457200" lvl="1" indent="0">
              <a:buNone/>
            </a:pPr>
            <a:endParaRPr lang="en-US">
              <a:latin typeface="Century Gothic" panose="020B0502020202020204" pitchFamily="34" charset="0"/>
            </a:endParaRPr>
          </a:p>
          <a:p>
            <a:r>
              <a:rPr lang="en-US">
                <a:latin typeface="Century Gothic" panose="020B0502020202020204" pitchFamily="34" charset="0"/>
              </a:rPr>
              <a:t>Be sure to take advantage of the FREE MyTeachstone accounts we have been advertising. This resource has a library of information, courses, and videos on every area of CLASS in each of the 3 age ranges (Infant, Toddler, PreK). </a:t>
            </a:r>
          </a:p>
        </p:txBody>
      </p:sp>
      <p:pic>
        <p:nvPicPr>
          <p:cNvPr id="5" name="Picture 4" descr="A colorful bird with wings&#10;&#10;AI-generated content may be incorrect.">
            <a:extLst>
              <a:ext uri="{FF2B5EF4-FFF2-40B4-BE49-F238E27FC236}">
                <a16:creationId xmlns:a16="http://schemas.microsoft.com/office/drawing/2014/main" id="{917E706E-7F6B-2A6E-8526-4377A6E5B8AE}"/>
              </a:ext>
            </a:extLst>
          </p:cNvPr>
          <p:cNvPicPr>
            <a:picLocks noChangeAspect="1"/>
          </p:cNvPicPr>
          <p:nvPr/>
        </p:nvPicPr>
        <p:blipFill>
          <a:blip r:embed="rId2"/>
          <a:stretch>
            <a:fillRect/>
          </a:stretch>
        </p:blipFill>
        <p:spPr>
          <a:xfrm>
            <a:off x="10857195" y="5737573"/>
            <a:ext cx="1333500" cy="1123950"/>
          </a:xfrm>
          <a:prstGeom prst="rect">
            <a:avLst/>
          </a:prstGeom>
        </p:spPr>
      </p:pic>
    </p:spTree>
    <p:extLst>
      <p:ext uri="{BB962C8B-B14F-4D97-AF65-F5344CB8AC3E}">
        <p14:creationId xmlns:p14="http://schemas.microsoft.com/office/powerpoint/2010/main" val="11215852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DD8B7-3B0E-4589-B4B0-E3B621C1A889}"/>
              </a:ext>
            </a:extLst>
          </p:cNvPr>
          <p:cNvSpPr>
            <a:spLocks noGrp="1"/>
          </p:cNvSpPr>
          <p:nvPr>
            <p:ph type="title"/>
          </p:nvPr>
        </p:nvSpPr>
        <p:spPr/>
        <p:txBody>
          <a:bodyPr/>
          <a:lstStyle/>
          <a:p>
            <a:pPr algn="ctr"/>
            <a:r>
              <a:rPr lang="en-US" err="1">
                <a:latin typeface="Century Gothic"/>
              </a:rPr>
              <a:t>MyTeachstone</a:t>
            </a:r>
            <a:r>
              <a:rPr lang="en-US">
                <a:latin typeface="Century Gothic"/>
              </a:rPr>
              <a:t> </a:t>
            </a:r>
            <a:br>
              <a:rPr lang="en-US">
                <a:latin typeface="Century Gothic"/>
              </a:rPr>
            </a:br>
            <a:r>
              <a:rPr lang="en-US">
                <a:latin typeface="Century Gothic"/>
              </a:rPr>
              <a:t>Trainings &amp; Accounts</a:t>
            </a:r>
            <a:endParaRPr lang="en-US">
              <a:latin typeface="Century Gothic" panose="020B0502020202020204" pitchFamily="34" charset="0"/>
            </a:endParaRPr>
          </a:p>
        </p:txBody>
      </p:sp>
      <p:sp>
        <p:nvSpPr>
          <p:cNvPr id="3" name="Content Placeholder 2">
            <a:extLst>
              <a:ext uri="{FF2B5EF4-FFF2-40B4-BE49-F238E27FC236}">
                <a16:creationId xmlns:a16="http://schemas.microsoft.com/office/drawing/2014/main" id="{28BB9A64-7700-46E4-A098-811D00341C33}"/>
              </a:ext>
            </a:extLst>
          </p:cNvPr>
          <p:cNvSpPr>
            <a:spLocks noGrp="1"/>
          </p:cNvSpPr>
          <p:nvPr>
            <p:ph idx="1"/>
          </p:nvPr>
        </p:nvSpPr>
        <p:spPr/>
        <p:txBody>
          <a:bodyPr vert="horz" lIns="91440" tIns="45720" rIns="91440" bIns="45720" rtlCol="0" anchor="t">
            <a:normAutofit lnSpcReduction="10000"/>
          </a:bodyPr>
          <a:lstStyle/>
          <a:p>
            <a:pPr marL="383540" indent="-383540"/>
            <a:r>
              <a:rPr lang="en-US">
                <a:latin typeface="Century Gothic"/>
              </a:rPr>
              <a:t>Online Trainings available courtesy of DEL:</a:t>
            </a:r>
            <a:endParaRPr lang="en-US">
              <a:latin typeface="Century Gothic" panose="020B0502020202020204" pitchFamily="34" charset="0"/>
            </a:endParaRPr>
          </a:p>
          <a:p>
            <a:pPr lvl="2" indent="-383540">
              <a:buFont typeface="Wingdings" panose="020B0503020102020204" pitchFamily="34" charset="0"/>
              <a:buChar char="§"/>
            </a:pPr>
            <a:r>
              <a:rPr lang="en-US">
                <a:latin typeface="Century Gothic"/>
              </a:rPr>
              <a:t>CLASS Foundations for Teachers (8 spots available) </a:t>
            </a:r>
            <a:endParaRPr lang="en-US" i="0">
              <a:latin typeface="Century Gothic"/>
            </a:endParaRPr>
          </a:p>
          <a:p>
            <a:pPr lvl="2" indent="-383540">
              <a:buFont typeface="Wingdings" panose="020B0503020102020204" pitchFamily="34" charset="0"/>
              <a:buChar char="§"/>
            </a:pPr>
            <a:r>
              <a:rPr lang="en-US">
                <a:latin typeface="Century Gothic"/>
                <a:ea typeface="+mn-lt"/>
                <a:cs typeface="+mn-lt"/>
              </a:rPr>
              <a:t>CLASS Overview for Leaders Online Course (2 spots available)</a:t>
            </a:r>
          </a:p>
          <a:p>
            <a:pPr lvl="2" indent="-383540">
              <a:buFont typeface="Wingdings" panose="020B0503020102020204" pitchFamily="34" charset="0"/>
              <a:buChar char="§"/>
            </a:pPr>
            <a:r>
              <a:rPr lang="en-US">
                <a:latin typeface="Century Gothic"/>
              </a:rPr>
              <a:t>Infant/Toddler Primer for Teachers Online Course (4 available)</a:t>
            </a:r>
          </a:p>
          <a:p>
            <a:pPr lvl="2" indent="-383540">
              <a:buFont typeface="Wingdings" panose="020B0503020102020204" pitchFamily="34" charset="0"/>
              <a:buChar char="§"/>
            </a:pPr>
            <a:r>
              <a:rPr lang="en-US">
                <a:latin typeface="Century Gothic"/>
              </a:rPr>
              <a:t>Email the title of the training and number of spots needed to </a:t>
            </a:r>
            <a:r>
              <a:rPr lang="en-US">
                <a:latin typeface="Century Gothic"/>
                <a:hlinkClick r:id="rId2"/>
              </a:rPr>
              <a:t>Amanda.Griffis@ecs4kids.org</a:t>
            </a:r>
            <a:r>
              <a:rPr lang="en-US">
                <a:latin typeface="Century Gothic"/>
              </a:rPr>
              <a:t>. First come, first serve!</a:t>
            </a:r>
          </a:p>
          <a:p>
            <a:pPr marL="383540" indent="-383540"/>
            <a:endParaRPr lang="en-US">
              <a:latin typeface="Century Gothic"/>
            </a:endParaRPr>
          </a:p>
          <a:p>
            <a:pPr marL="383540" indent="-383540"/>
            <a:r>
              <a:rPr lang="en-US">
                <a:latin typeface="Century Gothic"/>
              </a:rPr>
              <a:t>MyTeachstone Accounts:</a:t>
            </a:r>
          </a:p>
          <a:p>
            <a:pPr lvl="2" indent="-383540">
              <a:buFont typeface="Wingdings" panose="020B0503020102020204" pitchFamily="34" charset="0"/>
              <a:buChar char="§"/>
            </a:pPr>
            <a:r>
              <a:rPr lang="en-US">
                <a:latin typeface="Century Gothic"/>
              </a:rPr>
              <a:t>Reach out to your Education Specialist or </a:t>
            </a:r>
            <a:r>
              <a:rPr lang="en-US">
                <a:latin typeface="Century Gothic"/>
                <a:hlinkClick r:id="rId2"/>
              </a:rPr>
              <a:t>Amanda.Griffis@ecs4kids.org</a:t>
            </a:r>
            <a:endParaRPr lang="en-US" i="0">
              <a:latin typeface="Century Gothic"/>
            </a:endParaRPr>
          </a:p>
          <a:p>
            <a:pPr lvl="2" indent="-383540">
              <a:buFont typeface="Wingdings" panose="020B0503020102020204" pitchFamily="34" charset="0"/>
              <a:buChar char="§"/>
            </a:pPr>
            <a:r>
              <a:rPr lang="en-US">
                <a:latin typeface="Century Gothic"/>
              </a:rPr>
              <a:t>Include the first &amp; last name of each person and their  individual email address</a:t>
            </a:r>
          </a:p>
          <a:p>
            <a:pPr lvl="2" indent="-383540">
              <a:buFont typeface="Wingdings" panose="020B0503020102020204" pitchFamily="34" charset="0"/>
              <a:buChar char="§"/>
            </a:pPr>
            <a:endParaRPr lang="en-US">
              <a:latin typeface="Century Gothic"/>
            </a:endParaRPr>
          </a:p>
          <a:p>
            <a:pPr marL="383540" indent="-383540"/>
            <a:endParaRPr lang="en-US">
              <a:latin typeface="Century Gothic"/>
            </a:endParaRPr>
          </a:p>
          <a:p>
            <a:pPr marL="0" indent="0">
              <a:buNone/>
            </a:pPr>
            <a:endParaRPr lang="en-US">
              <a:latin typeface="Century Gothic"/>
            </a:endParaRPr>
          </a:p>
        </p:txBody>
      </p:sp>
      <p:pic>
        <p:nvPicPr>
          <p:cNvPr id="5" name="Picture 4" descr="A colorful bird with wings&#10;&#10;AI-generated content may be incorrect.">
            <a:extLst>
              <a:ext uri="{FF2B5EF4-FFF2-40B4-BE49-F238E27FC236}">
                <a16:creationId xmlns:a16="http://schemas.microsoft.com/office/drawing/2014/main" id="{5A96C4FD-1D62-D207-2415-7CE01DB3C083}"/>
              </a:ext>
            </a:extLst>
          </p:cNvPr>
          <p:cNvPicPr>
            <a:picLocks noChangeAspect="1"/>
          </p:cNvPicPr>
          <p:nvPr/>
        </p:nvPicPr>
        <p:blipFill>
          <a:blip r:embed="rId3"/>
          <a:stretch>
            <a:fillRect/>
          </a:stretch>
        </p:blipFill>
        <p:spPr>
          <a:xfrm>
            <a:off x="10711058" y="5737573"/>
            <a:ext cx="1333500" cy="1123950"/>
          </a:xfrm>
          <a:prstGeom prst="rect">
            <a:avLst/>
          </a:prstGeom>
        </p:spPr>
      </p:pic>
    </p:spTree>
    <p:extLst>
      <p:ext uri="{BB962C8B-B14F-4D97-AF65-F5344CB8AC3E}">
        <p14:creationId xmlns:p14="http://schemas.microsoft.com/office/powerpoint/2010/main" val="82020059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E666F-FEA2-4ACE-BA23-C8DEAF85CA69}"/>
              </a:ext>
            </a:extLst>
          </p:cNvPr>
          <p:cNvSpPr>
            <a:spLocks noGrp="1"/>
          </p:cNvSpPr>
          <p:nvPr>
            <p:ph type="title"/>
          </p:nvPr>
        </p:nvSpPr>
        <p:spPr>
          <a:xfrm>
            <a:off x="1295400" y="108846"/>
            <a:ext cx="9601200" cy="1485900"/>
          </a:xfrm>
        </p:spPr>
        <p:txBody>
          <a:bodyPr>
            <a:normAutofit/>
          </a:bodyPr>
          <a:lstStyle/>
          <a:p>
            <a:pPr algn="ctr"/>
            <a:r>
              <a:rPr lang="en-US" sz="4000">
                <a:latin typeface="Century Gothic"/>
              </a:rPr>
              <a:t>Other CLASS Learning </a:t>
            </a:r>
            <a:r>
              <a:rPr lang="en-US" sz="3200">
                <a:latin typeface="Century Gothic"/>
              </a:rPr>
              <a:t>Opportunities</a:t>
            </a:r>
          </a:p>
        </p:txBody>
      </p:sp>
      <p:sp>
        <p:nvSpPr>
          <p:cNvPr id="3" name="Content Placeholder 2">
            <a:extLst>
              <a:ext uri="{FF2B5EF4-FFF2-40B4-BE49-F238E27FC236}">
                <a16:creationId xmlns:a16="http://schemas.microsoft.com/office/drawing/2014/main" id="{97139057-E07A-4EBC-AD45-86927B0CDAD6}"/>
              </a:ext>
            </a:extLst>
          </p:cNvPr>
          <p:cNvSpPr>
            <a:spLocks noGrp="1"/>
          </p:cNvSpPr>
          <p:nvPr>
            <p:ph idx="1"/>
          </p:nvPr>
        </p:nvSpPr>
        <p:spPr>
          <a:xfrm>
            <a:off x="838200" y="766640"/>
            <a:ext cx="10515600" cy="5853118"/>
          </a:xfrm>
        </p:spPr>
        <p:txBody>
          <a:bodyPr vert="horz" lIns="91440" tIns="45720" rIns="91440" bIns="45720" rtlCol="0" anchor="t">
            <a:noAutofit/>
          </a:bodyPr>
          <a:lstStyle/>
          <a:p>
            <a:pPr marL="383540" indent="-383540"/>
            <a:r>
              <a:rPr lang="en-US" sz="1600">
                <a:latin typeface="Century Gothic"/>
              </a:rPr>
              <a:t>Check the ECS training calendar: </a:t>
            </a:r>
          </a:p>
          <a:p>
            <a:pPr marL="0" indent="0">
              <a:buNone/>
            </a:pPr>
            <a:r>
              <a:rPr lang="en-US" sz="1600">
                <a:latin typeface="Century Gothic"/>
              </a:rPr>
              <a:t>	</a:t>
            </a:r>
            <a:r>
              <a:rPr lang="en-US" sz="1600">
                <a:latin typeface="Century Gothic"/>
                <a:hlinkClick r:id="rId2"/>
              </a:rPr>
              <a:t>https://ecs4kids.gosignmeup.com/Public/Course/Browse</a:t>
            </a:r>
            <a:endParaRPr lang="en-US" sz="1600">
              <a:latin typeface="Century Gothic"/>
            </a:endParaRPr>
          </a:p>
          <a:p>
            <a:pPr marL="383540" indent="-383540"/>
            <a:endParaRPr lang="en-US" sz="1600">
              <a:latin typeface="Century Gothic" panose="020B0502020202020204" pitchFamily="34" charset="0"/>
            </a:endParaRPr>
          </a:p>
          <a:p>
            <a:pPr marL="383540" indent="-383540"/>
            <a:r>
              <a:rPr lang="en-US" sz="1600">
                <a:latin typeface="Century Gothic"/>
              </a:rPr>
              <a:t>Read the ECS Helping Hands Monthly Newsletter</a:t>
            </a:r>
          </a:p>
          <a:p>
            <a:pPr lvl="1" indent="-383540"/>
            <a:r>
              <a:rPr lang="en-US" sz="1600">
                <a:latin typeface="Century Gothic"/>
              </a:rPr>
              <a:t>Includes CLASS strategies in the activities</a:t>
            </a:r>
          </a:p>
          <a:p>
            <a:pPr marL="457200" lvl="1" indent="0">
              <a:buNone/>
            </a:pPr>
            <a:endParaRPr lang="en-US" sz="1600">
              <a:latin typeface="Century Gothic"/>
            </a:endParaRPr>
          </a:p>
          <a:p>
            <a:pPr marL="269240" indent="-342900"/>
            <a:r>
              <a:rPr lang="en-US" sz="1600">
                <a:latin typeface="Century Gothic"/>
              </a:rPr>
              <a:t>Utilize Book of the Month Lesson Plan Resources</a:t>
            </a:r>
          </a:p>
          <a:p>
            <a:pPr lvl="1" indent="-383540"/>
            <a:r>
              <a:rPr lang="en-US" sz="1600">
                <a:latin typeface="Century Gothic"/>
              </a:rPr>
              <a:t>Includes CLASS strategies in the activities</a:t>
            </a:r>
          </a:p>
          <a:p>
            <a:pPr lvl="1" indent="-383540"/>
            <a:r>
              <a:rPr lang="en-US" sz="1600">
                <a:latin typeface="Century Gothic"/>
                <a:ea typeface="+mn-lt"/>
                <a:cs typeface="+mn-lt"/>
              </a:rPr>
              <a:t>Visit this webpage, scroll to the bottom of page for BOMs: </a:t>
            </a:r>
            <a:r>
              <a:rPr lang="en-US" sz="1600" i="0">
                <a:latin typeface="Century Gothic"/>
                <a:ea typeface="+mn-lt"/>
                <a:cs typeface="+mn-lt"/>
              </a:rPr>
              <a:t>https://www.ecs4kids.org/providers/newsletters/</a:t>
            </a:r>
            <a:endParaRPr lang="en-US" sz="1600">
              <a:latin typeface="Century Gothic"/>
            </a:endParaRPr>
          </a:p>
          <a:p>
            <a:pPr marL="457200" lvl="1" indent="0">
              <a:buNone/>
            </a:pPr>
            <a:endParaRPr lang="en-US" sz="1600">
              <a:latin typeface="Century Gothic" panose="020B0502020202020204" pitchFamily="34" charset="0"/>
            </a:endParaRPr>
          </a:p>
          <a:p>
            <a:pPr marL="383540" indent="-383540"/>
            <a:r>
              <a:rPr lang="en-US" sz="1600">
                <a:latin typeface="Century Gothic"/>
              </a:rPr>
              <a:t>Visit the </a:t>
            </a:r>
            <a:r>
              <a:rPr lang="en-US" sz="1600" err="1">
                <a:latin typeface="Century Gothic"/>
              </a:rPr>
              <a:t>Teachstone</a:t>
            </a:r>
            <a:r>
              <a:rPr lang="en-US" sz="1600">
                <a:latin typeface="Century Gothic"/>
              </a:rPr>
              <a:t> website for products to use in the classroom: h</a:t>
            </a:r>
            <a:r>
              <a:rPr lang="en-US" sz="1600">
                <a:latin typeface="Century Gothic"/>
                <a:hlinkClick r:id="rId3"/>
              </a:rPr>
              <a:t>ttps://teachstone.com/</a:t>
            </a:r>
            <a:endParaRPr lang="en-US" sz="1600">
              <a:latin typeface="Century Gothic"/>
            </a:endParaRPr>
          </a:p>
          <a:p>
            <a:pPr marL="0" indent="0">
              <a:buNone/>
            </a:pPr>
            <a:endParaRPr lang="en-US" sz="1600">
              <a:latin typeface="Century Gothic"/>
            </a:endParaRPr>
          </a:p>
          <a:p>
            <a:pPr marL="383540" indent="-383540"/>
            <a:r>
              <a:rPr lang="en-US" sz="1600">
                <a:latin typeface="Century Gothic"/>
              </a:rPr>
              <a:t>Directors- ensure lesson plans are being created with CLASS strategies in mind, complete informal CLASS strategy observations; create training plans for each staff member that include formal and informal CLASS training</a:t>
            </a:r>
          </a:p>
          <a:p>
            <a:pPr lvl="1" indent="-383540"/>
            <a:endParaRPr lang="en-US">
              <a:latin typeface="Century Gothic"/>
            </a:endParaRPr>
          </a:p>
          <a:p>
            <a:pPr marL="0" indent="0">
              <a:buNone/>
            </a:pPr>
            <a:endParaRPr lang="en-US"/>
          </a:p>
        </p:txBody>
      </p:sp>
      <p:pic>
        <p:nvPicPr>
          <p:cNvPr id="5" name="Picture 4" descr="A colorful bird with wings&#10;&#10;AI-generated content may be incorrect.">
            <a:extLst>
              <a:ext uri="{FF2B5EF4-FFF2-40B4-BE49-F238E27FC236}">
                <a16:creationId xmlns:a16="http://schemas.microsoft.com/office/drawing/2014/main" id="{37F2CC22-2466-E352-1100-F7CF81C42B08}"/>
              </a:ext>
            </a:extLst>
          </p:cNvPr>
          <p:cNvPicPr>
            <a:picLocks noChangeAspect="1"/>
          </p:cNvPicPr>
          <p:nvPr/>
        </p:nvPicPr>
        <p:blipFill>
          <a:blip r:embed="rId4"/>
          <a:stretch>
            <a:fillRect/>
          </a:stretch>
        </p:blipFill>
        <p:spPr>
          <a:xfrm>
            <a:off x="10690182" y="5737573"/>
            <a:ext cx="1333500" cy="1123950"/>
          </a:xfrm>
          <a:prstGeom prst="rect">
            <a:avLst/>
          </a:prstGeom>
        </p:spPr>
      </p:pic>
    </p:spTree>
    <p:extLst>
      <p:ext uri="{BB962C8B-B14F-4D97-AF65-F5344CB8AC3E}">
        <p14:creationId xmlns:p14="http://schemas.microsoft.com/office/powerpoint/2010/main" val="195250800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11885" y="634028"/>
            <a:ext cx="4798243" cy="3732835"/>
          </a:xfrm>
        </p:spPr>
        <p:txBody>
          <a:bodyPr vert="horz" lIns="91440" tIns="45720" rIns="91440" bIns="45720" rtlCol="0" anchor="b">
            <a:normAutofit/>
          </a:bodyPr>
          <a:lstStyle/>
          <a:p>
            <a:pPr algn="ctr"/>
            <a:r>
              <a:rPr lang="en-US" sz="6100" cap="all"/>
              <a:t>Questions?</a:t>
            </a:r>
          </a:p>
        </p:txBody>
      </p:sp>
      <p:pic>
        <p:nvPicPr>
          <p:cNvPr id="4098" name="Picture 2" descr="C:\Documents and Settings\awilliams\Local Settings\Temporary Internet Files\Content.IE5\EJDCVWIK\450px-Blue_question_mark.svg[1].pn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71403" y="1425173"/>
            <a:ext cx="4207669" cy="420766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colorful bird with wings&#10;&#10;AI-generated content may be incorrect.">
            <a:extLst>
              <a:ext uri="{FF2B5EF4-FFF2-40B4-BE49-F238E27FC236}">
                <a16:creationId xmlns:a16="http://schemas.microsoft.com/office/drawing/2014/main" id="{6C069BE3-621F-7181-FE5D-81BA0714C37B}"/>
              </a:ext>
            </a:extLst>
          </p:cNvPr>
          <p:cNvPicPr>
            <a:picLocks noChangeAspect="1"/>
          </p:cNvPicPr>
          <p:nvPr/>
        </p:nvPicPr>
        <p:blipFill>
          <a:blip r:embed="rId3"/>
          <a:stretch>
            <a:fillRect/>
          </a:stretch>
        </p:blipFill>
        <p:spPr>
          <a:xfrm>
            <a:off x="10773688" y="5737573"/>
            <a:ext cx="1333500" cy="1123950"/>
          </a:xfrm>
          <a:prstGeom prst="rect">
            <a:avLst/>
          </a:prstGeom>
        </p:spPr>
      </p:pic>
    </p:spTree>
    <p:extLst>
      <p:ext uri="{BB962C8B-B14F-4D97-AF65-F5344CB8AC3E}">
        <p14:creationId xmlns:p14="http://schemas.microsoft.com/office/powerpoint/2010/main" val="30167560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0182" y="76201"/>
            <a:ext cx="7584706" cy="1523999"/>
          </a:xfrm>
        </p:spPr>
        <p:txBody>
          <a:bodyPr>
            <a:normAutofit fontScale="90000"/>
          </a:bodyPr>
          <a:lstStyle/>
          <a:p>
            <a:pPr algn="ctr"/>
            <a:br>
              <a:rPr lang="en-US"/>
            </a:br>
            <a:r>
              <a:rPr lang="en-US" b="1">
                <a:latin typeface="Century Gothic"/>
              </a:rPr>
              <a:t>Questions?</a:t>
            </a:r>
            <a:br>
              <a:rPr lang="en-US">
                <a:latin typeface="Century Gothic" panose="020B0502020202020204" pitchFamily="34" charset="0"/>
              </a:rPr>
            </a:br>
            <a:endParaRPr lang="en-US">
              <a:latin typeface="Century Gothic" panose="020B0502020202020204" pitchFamily="34" charset="0"/>
            </a:endParaRPr>
          </a:p>
        </p:txBody>
      </p:sp>
      <p:sp>
        <p:nvSpPr>
          <p:cNvPr id="3" name="Content Placeholder 2"/>
          <p:cNvSpPr>
            <a:spLocks noGrp="1"/>
          </p:cNvSpPr>
          <p:nvPr>
            <p:ph idx="1"/>
          </p:nvPr>
        </p:nvSpPr>
        <p:spPr>
          <a:xfrm>
            <a:off x="1313849" y="1441397"/>
            <a:ext cx="9742392" cy="4245427"/>
          </a:xfrm>
        </p:spPr>
        <p:style>
          <a:lnRef idx="2">
            <a:schemeClr val="accent2"/>
          </a:lnRef>
          <a:fillRef idx="1">
            <a:schemeClr val="lt1"/>
          </a:fillRef>
          <a:effectRef idx="0">
            <a:schemeClr val="accent2"/>
          </a:effectRef>
          <a:fontRef idx="minor">
            <a:schemeClr val="dk1"/>
          </a:fontRef>
        </p:style>
        <p:txBody>
          <a:bodyPr vert="horz" lIns="91440" tIns="45720" rIns="91440" bIns="45720" rtlCol="0" anchor="t">
            <a:normAutofit/>
          </a:bodyPr>
          <a:lstStyle/>
          <a:p>
            <a:pPr marL="0" indent="0">
              <a:buNone/>
            </a:pPr>
            <a:r>
              <a:rPr lang="en-US" sz="1600">
                <a:latin typeface="Century Gothic"/>
              </a:rPr>
              <a:t>            </a:t>
            </a:r>
            <a:r>
              <a:rPr lang="en-US" sz="1600" b="1">
                <a:latin typeface="Century Gothic"/>
              </a:rPr>
              <a:t>Amanda </a:t>
            </a:r>
            <a:r>
              <a:rPr lang="en-US" sz="1600" b="1" err="1">
                <a:latin typeface="Century Gothic"/>
              </a:rPr>
              <a:t>Griffis</a:t>
            </a:r>
            <a:r>
              <a:rPr lang="en-US" sz="1600" b="1">
                <a:latin typeface="Century Gothic"/>
              </a:rPr>
              <a:t>                                                                     Brittney Spangler</a:t>
            </a:r>
          </a:p>
          <a:p>
            <a:pPr marL="0" indent="0">
              <a:buNone/>
            </a:pPr>
            <a:r>
              <a:rPr lang="en-US" sz="1400">
                <a:latin typeface="Century Gothic"/>
              </a:rPr>
              <a:t>         (904)726-1500 x 2255                                                                                 (904)726-1500 x 2229</a:t>
            </a:r>
          </a:p>
          <a:p>
            <a:pPr marL="0" indent="0">
              <a:buNone/>
            </a:pPr>
            <a:r>
              <a:rPr lang="en-US" sz="1400">
                <a:latin typeface="Century Gothic"/>
              </a:rPr>
              <a:t>    </a:t>
            </a:r>
            <a:r>
              <a:rPr lang="en-US" sz="1400" u="sng">
                <a:solidFill>
                  <a:srgbClr val="0070C0"/>
                </a:solidFill>
                <a:latin typeface="Century Gothic"/>
              </a:rPr>
              <a:t>amanda.griffis@ecs4kids.org</a:t>
            </a:r>
            <a:r>
              <a:rPr lang="en-US" sz="1400">
                <a:solidFill>
                  <a:srgbClr val="0070C0"/>
                </a:solidFill>
                <a:latin typeface="Century Gothic"/>
              </a:rPr>
              <a:t> </a:t>
            </a:r>
            <a:r>
              <a:rPr lang="en-US" sz="1400">
                <a:latin typeface="Century Gothic"/>
              </a:rPr>
              <a:t>                                                             </a:t>
            </a:r>
            <a:r>
              <a:rPr lang="en-US" sz="1400" u="sng">
                <a:solidFill>
                  <a:srgbClr val="0000FF"/>
                </a:solidFill>
                <a:latin typeface="Century Gothic"/>
              </a:rPr>
              <a:t>brittney.spangler@ecs4kids.org</a:t>
            </a:r>
          </a:p>
          <a:p>
            <a:pPr marL="0" indent="0">
              <a:buNone/>
            </a:pPr>
            <a:endParaRPr lang="en-US" sz="1400">
              <a:latin typeface="Century Gothic" panose="020B0502020202020204" pitchFamily="34" charset="0"/>
            </a:endParaRPr>
          </a:p>
          <a:p>
            <a:pPr marL="0" indent="0">
              <a:buNone/>
            </a:pPr>
            <a:endParaRPr lang="en-US" sz="1400">
              <a:latin typeface="Century Gothic" panose="020B0502020202020204" pitchFamily="34" charset="0"/>
            </a:endParaRPr>
          </a:p>
          <a:p>
            <a:pPr marL="0" indent="0">
              <a:buNone/>
            </a:pPr>
            <a:r>
              <a:rPr lang="en-US" sz="1400">
                <a:latin typeface="Century Gothic"/>
              </a:rPr>
              <a:t>       </a:t>
            </a:r>
            <a:endParaRPr lang="en-US" sz="1400">
              <a:latin typeface="Century Gothic" panose="020B0502020202020204" pitchFamily="34" charset="0"/>
            </a:endParaRPr>
          </a:p>
          <a:p>
            <a:pPr marL="0" indent="0">
              <a:buNone/>
            </a:pPr>
            <a:r>
              <a:rPr lang="en-US" sz="1600">
                <a:latin typeface="Century Gothic"/>
              </a:rPr>
              <a:t>     </a:t>
            </a:r>
            <a:endParaRPr lang="en-US" sz="1600">
              <a:latin typeface="Century Gothic" panose="020B0502020202020204" pitchFamily="34" charset="0"/>
            </a:endParaRPr>
          </a:p>
          <a:p>
            <a:pPr marL="0" indent="0">
              <a:buNone/>
            </a:pPr>
            <a:r>
              <a:rPr lang="en-US" b="1">
                <a:latin typeface="Century Gothic"/>
              </a:rPr>
              <a:t>     </a:t>
            </a:r>
            <a:r>
              <a:rPr lang="en-US" sz="1600" b="1">
                <a:latin typeface="Century Gothic"/>
              </a:rPr>
              <a:t>Blythe Mauldin                                        Shanda Ellis                           </a:t>
            </a:r>
            <a:r>
              <a:rPr lang="en-US" sz="1600" b="1" err="1">
                <a:latin typeface="Century Gothic"/>
              </a:rPr>
              <a:t>Shivaughn</a:t>
            </a:r>
            <a:r>
              <a:rPr lang="en-US" sz="1600" b="1">
                <a:latin typeface="Century Gothic"/>
              </a:rPr>
              <a:t> Williams</a:t>
            </a:r>
          </a:p>
          <a:p>
            <a:pPr marL="0" indent="0">
              <a:buNone/>
            </a:pPr>
            <a:r>
              <a:rPr lang="en-US" sz="1400">
                <a:latin typeface="Century Gothic"/>
              </a:rPr>
              <a:t>    (904)726-1500 x 2230                                      (904)726-1500 x 2253                        (904)726-1500 x 2283</a:t>
            </a:r>
          </a:p>
          <a:p>
            <a:pPr marL="0" indent="0">
              <a:buNone/>
            </a:pPr>
            <a:r>
              <a:rPr lang="en-US" sz="1400">
                <a:solidFill>
                  <a:srgbClr val="4E16F5"/>
                </a:solidFill>
                <a:latin typeface="Century Gothic"/>
              </a:rPr>
              <a:t> </a:t>
            </a:r>
            <a:r>
              <a:rPr lang="en-US" sz="1400" u="sng">
                <a:solidFill>
                  <a:srgbClr val="4E16F5"/>
                </a:solidFill>
                <a:latin typeface="Century Gothic"/>
              </a:rPr>
              <a:t> blythe.mauldin@ecs4kids.org </a:t>
            </a:r>
            <a:r>
              <a:rPr lang="en-US" sz="1400">
                <a:solidFill>
                  <a:srgbClr val="4E16F5"/>
                </a:solidFill>
                <a:latin typeface="Century Gothic"/>
              </a:rPr>
              <a:t>                 </a:t>
            </a:r>
            <a:r>
              <a:rPr lang="en-US" sz="1400">
                <a:solidFill>
                  <a:srgbClr val="4E16F5"/>
                </a:solidFill>
                <a:latin typeface="Century Gothic"/>
                <a:hlinkClick r:id="rId3">
                  <a:extLst>
                    <a:ext uri="{A12FA001-AC4F-418D-AE19-62706E023703}">
                      <ahyp:hlinkClr xmlns:ahyp="http://schemas.microsoft.com/office/drawing/2018/hyperlinkcolor" val="tx"/>
                    </a:ext>
                  </a:extLst>
                </a:hlinkClick>
              </a:rPr>
              <a:t>shanda.ellis@ecs4kids.org</a:t>
            </a:r>
            <a:r>
              <a:rPr lang="en-US" sz="1400">
                <a:solidFill>
                  <a:srgbClr val="4E16F5"/>
                </a:solidFill>
                <a:latin typeface="Century Gothic"/>
              </a:rPr>
              <a:t>              s</a:t>
            </a:r>
            <a:r>
              <a:rPr lang="en-US" sz="1400">
                <a:solidFill>
                  <a:srgbClr val="4E16F5"/>
                </a:solidFill>
                <a:latin typeface="Century Gothic"/>
                <a:hlinkClick r:id="rId4">
                  <a:extLst>
                    <a:ext uri="{A12FA001-AC4F-418D-AE19-62706E023703}">
                      <ahyp:hlinkClr xmlns:ahyp="http://schemas.microsoft.com/office/drawing/2018/hyperlinkcolor" val="tx"/>
                    </a:ext>
                  </a:extLst>
                </a:hlinkClick>
              </a:rPr>
              <a:t>hivaughn.williams@ecs4kids.org</a:t>
            </a:r>
            <a:endParaRPr lang="en-US"/>
          </a:p>
          <a:p>
            <a:pPr marL="0" indent="0">
              <a:buNone/>
            </a:pPr>
            <a:endParaRPr lang="en-US" sz="1400">
              <a:solidFill>
                <a:srgbClr val="4E16F5"/>
              </a:solidFill>
              <a:latin typeface="Century Gothic"/>
            </a:endParaRPr>
          </a:p>
        </p:txBody>
      </p:sp>
      <p:pic>
        <p:nvPicPr>
          <p:cNvPr id="5" name="Picture 2" descr="C:\Users\ssutter\AppData\Local\Microsoft\Windows\Temporary Internet Files\Content.IE5\6U859TP6\questions-2[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9838" y="1794170"/>
            <a:ext cx="1982984" cy="184934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colorful bird with wings&#10;&#10;AI-generated content may be incorrect.">
            <a:extLst>
              <a:ext uri="{FF2B5EF4-FFF2-40B4-BE49-F238E27FC236}">
                <a16:creationId xmlns:a16="http://schemas.microsoft.com/office/drawing/2014/main" id="{D7FFB5AA-260E-DD55-332E-389EEA3DD6C5}"/>
              </a:ext>
            </a:extLst>
          </p:cNvPr>
          <p:cNvPicPr>
            <a:picLocks noChangeAspect="1"/>
          </p:cNvPicPr>
          <p:nvPr/>
        </p:nvPicPr>
        <p:blipFill>
          <a:blip r:embed="rId6"/>
          <a:stretch>
            <a:fillRect/>
          </a:stretch>
        </p:blipFill>
        <p:spPr>
          <a:xfrm>
            <a:off x="10763250" y="5737573"/>
            <a:ext cx="1333500" cy="1123950"/>
          </a:xfrm>
          <a:prstGeom prst="rect">
            <a:avLst/>
          </a:prstGeom>
        </p:spPr>
      </p:pic>
    </p:spTree>
    <p:extLst>
      <p:ext uri="{BB962C8B-B14F-4D97-AF65-F5344CB8AC3E}">
        <p14:creationId xmlns:p14="http://schemas.microsoft.com/office/powerpoint/2010/main" val="1237664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133A5-2F82-4964-B101-0E2F6E435321}"/>
              </a:ext>
            </a:extLst>
          </p:cNvPr>
          <p:cNvSpPr>
            <a:spLocks noGrp="1"/>
          </p:cNvSpPr>
          <p:nvPr>
            <p:ph type="title"/>
          </p:nvPr>
        </p:nvSpPr>
        <p:spPr>
          <a:xfrm>
            <a:off x="765200" y="2711663"/>
            <a:ext cx="3452488" cy="2399742"/>
          </a:xfrm>
        </p:spPr>
        <p:txBody>
          <a:bodyPr anchor="ctr">
            <a:normAutofit fontScale="90000"/>
          </a:bodyPr>
          <a:lstStyle/>
          <a:p>
            <a:r>
              <a:rPr lang="en-US" sz="5400">
                <a:solidFill>
                  <a:schemeClr val="tx1"/>
                </a:solidFill>
              </a:rPr>
              <a:t>Provider Survey</a:t>
            </a:r>
            <a:br>
              <a:rPr lang="en-US" sz="5400">
                <a:solidFill>
                  <a:schemeClr val="tx1"/>
                </a:solidFill>
              </a:rPr>
            </a:br>
            <a:r>
              <a:rPr lang="en-US" sz="5400">
                <a:solidFill>
                  <a:schemeClr val="tx1"/>
                </a:solidFill>
              </a:rPr>
              <a:t>Instructions</a:t>
            </a:r>
          </a:p>
        </p:txBody>
      </p:sp>
      <p:sp>
        <p:nvSpPr>
          <p:cNvPr id="3" name="Content Placeholder 2">
            <a:extLst>
              <a:ext uri="{FF2B5EF4-FFF2-40B4-BE49-F238E27FC236}">
                <a16:creationId xmlns:a16="http://schemas.microsoft.com/office/drawing/2014/main" id="{9127649D-7381-4E5B-A37C-C5966E3D3538}"/>
              </a:ext>
            </a:extLst>
          </p:cNvPr>
          <p:cNvSpPr>
            <a:spLocks noGrp="1"/>
          </p:cNvSpPr>
          <p:nvPr>
            <p:ph idx="1"/>
          </p:nvPr>
        </p:nvSpPr>
        <p:spPr>
          <a:xfrm>
            <a:off x="4085418" y="73839"/>
            <a:ext cx="7446035" cy="6220038"/>
          </a:xfrm>
        </p:spPr>
        <p:txBody>
          <a:bodyPr vert="horz" lIns="91440" tIns="45720" rIns="91440" bIns="45720" rtlCol="0" anchor="ctr">
            <a:noAutofit/>
          </a:bodyPr>
          <a:lstStyle/>
          <a:p>
            <a:pPr marL="0" indent="0">
              <a:buNone/>
            </a:pPr>
            <a:r>
              <a:rPr lang="en-US" sz="1600">
                <a:solidFill>
                  <a:srgbClr val="7030A0"/>
                </a:solidFill>
                <a:latin typeface="Franklin Gothic Book"/>
              </a:rPr>
              <a:t>■</a:t>
            </a:r>
            <a:r>
              <a:rPr lang="en-US" sz="1600">
                <a:solidFill>
                  <a:srgbClr val="7030A0"/>
                </a:solidFill>
                <a:latin typeface="Century Gothic"/>
              </a:rPr>
              <a:t>Please take the time to answer the short 4 question survey. Your feedback is important to us! </a:t>
            </a:r>
          </a:p>
          <a:p>
            <a:pPr marL="0" indent="0">
              <a:buNone/>
            </a:pPr>
            <a:r>
              <a:rPr lang="en-US" sz="1400">
                <a:solidFill>
                  <a:srgbClr val="7030A0"/>
                </a:solidFill>
                <a:latin typeface="Century Gothic"/>
              </a:rPr>
              <a:t>(Only for participants who registered for the meeting through our GSMU website.) </a:t>
            </a:r>
            <a:endParaRPr lang="en-US"/>
          </a:p>
          <a:p>
            <a:pPr marL="0" indent="0">
              <a:buNone/>
            </a:pPr>
            <a:r>
              <a:rPr lang="en-US" sz="1600">
                <a:solidFill>
                  <a:srgbClr val="7030A0"/>
                </a:solidFill>
                <a:latin typeface="Franklin Gothic Book"/>
              </a:rPr>
              <a:t>■</a:t>
            </a:r>
            <a:r>
              <a:rPr lang="en-US" sz="1600">
                <a:solidFill>
                  <a:srgbClr val="7030A0"/>
                </a:solidFill>
                <a:latin typeface="Century Gothic"/>
              </a:rPr>
              <a:t>You will be emailed a link to the training survey. If you do not receive the survey email, you </a:t>
            </a:r>
            <a:r>
              <a:rPr lang="en-US" sz="1600" b="1">
                <a:solidFill>
                  <a:srgbClr val="7030A0"/>
                </a:solidFill>
                <a:latin typeface="Century Gothic"/>
              </a:rPr>
              <a:t>must</a:t>
            </a:r>
            <a:r>
              <a:rPr lang="en-US" sz="1600">
                <a:solidFill>
                  <a:srgbClr val="7030A0"/>
                </a:solidFill>
                <a:latin typeface="Century Gothic"/>
              </a:rPr>
              <a:t> do the following:</a:t>
            </a:r>
            <a:endParaRPr lang="en-US"/>
          </a:p>
          <a:p>
            <a:pPr marL="0" indent="0">
              <a:buNone/>
            </a:pPr>
            <a:r>
              <a:rPr lang="en-US" sz="1600">
                <a:solidFill>
                  <a:srgbClr val="7030A0"/>
                </a:solidFill>
                <a:latin typeface="Franklin Gothic Book"/>
              </a:rPr>
              <a:t>–</a:t>
            </a:r>
            <a:r>
              <a:rPr lang="en-US" sz="1600">
                <a:solidFill>
                  <a:srgbClr val="7030A0"/>
                </a:solidFill>
                <a:latin typeface="Century Gothic"/>
              </a:rPr>
              <a:t>Go to the website where you registered for the meeting: </a:t>
            </a:r>
            <a:r>
              <a:rPr lang="en-US" sz="1600">
                <a:solidFill>
                  <a:srgbClr val="000000"/>
                </a:solidFill>
                <a:latin typeface="Century Gothic"/>
                <a:hlinkClick r:id="rId2"/>
              </a:rPr>
              <a:t>https://ecs4kids.gosignmeup.com/Public/Course/Browse</a:t>
            </a:r>
            <a:r>
              <a:rPr lang="en-US" sz="1600">
                <a:solidFill>
                  <a:srgbClr val="7030A0"/>
                </a:solidFill>
                <a:latin typeface="Century Gothic"/>
              </a:rPr>
              <a:t> </a:t>
            </a:r>
            <a:endParaRPr lang="en-US"/>
          </a:p>
          <a:p>
            <a:pPr marL="0" indent="0">
              <a:buNone/>
            </a:pPr>
            <a:r>
              <a:rPr lang="en-US" sz="1800" b="1" i="1">
                <a:solidFill>
                  <a:srgbClr val="7030A0"/>
                </a:solidFill>
                <a:latin typeface="Century Gothic"/>
              </a:rPr>
              <a:t> </a:t>
            </a:r>
            <a:r>
              <a:rPr lang="en-US" sz="1400" b="1" i="1">
                <a:solidFill>
                  <a:srgbClr val="7030A0"/>
                </a:solidFill>
                <a:latin typeface="Century Gothic"/>
              </a:rPr>
              <a:t> (Please remember your password and only create one  account!)</a:t>
            </a:r>
            <a:endParaRPr lang="en-US"/>
          </a:p>
          <a:p>
            <a:pPr marL="0" indent="0">
              <a:buNone/>
            </a:pPr>
            <a:r>
              <a:rPr lang="en-US" sz="1600">
                <a:solidFill>
                  <a:srgbClr val="7030A0"/>
                </a:solidFill>
                <a:latin typeface="Franklin Gothic Book"/>
              </a:rPr>
              <a:t>–</a:t>
            </a:r>
            <a:r>
              <a:rPr lang="en-US" sz="1600">
                <a:solidFill>
                  <a:srgbClr val="7030A0"/>
                </a:solidFill>
                <a:latin typeface="Century Gothic"/>
              </a:rPr>
              <a:t>Once you log in, you will see your student page. </a:t>
            </a:r>
            <a:endParaRPr lang="en-US"/>
          </a:p>
          <a:p>
            <a:pPr marL="0" indent="0">
              <a:buNone/>
            </a:pPr>
            <a:r>
              <a:rPr lang="en-US" sz="1600">
                <a:solidFill>
                  <a:srgbClr val="7030A0"/>
                </a:solidFill>
                <a:latin typeface="Franklin Gothic Book"/>
              </a:rPr>
              <a:t>■</a:t>
            </a:r>
            <a:r>
              <a:rPr lang="en-US" sz="1600" b="1">
                <a:solidFill>
                  <a:srgbClr val="7030A0"/>
                </a:solidFill>
                <a:latin typeface="Century Gothic"/>
              </a:rPr>
              <a:t>Received Email </a:t>
            </a:r>
            <a:r>
              <a:rPr lang="en-US" sz="1600">
                <a:solidFill>
                  <a:srgbClr val="7030A0"/>
                </a:solidFill>
                <a:latin typeface="Century Gothic"/>
              </a:rPr>
              <a:t>shows copies of all of the emails you have received from </a:t>
            </a:r>
            <a:r>
              <a:rPr lang="en-US" sz="1600" err="1">
                <a:solidFill>
                  <a:srgbClr val="7030A0"/>
                </a:solidFill>
                <a:latin typeface="Century Gothic"/>
              </a:rPr>
              <a:t>GoSignMeUp</a:t>
            </a:r>
            <a:r>
              <a:rPr lang="en-US" sz="1600">
                <a:solidFill>
                  <a:srgbClr val="7030A0"/>
                </a:solidFill>
                <a:latin typeface="Century Gothic"/>
              </a:rPr>
              <a:t> regarding trainings/meetings with ECS.  </a:t>
            </a:r>
            <a:r>
              <a:rPr lang="en-US" sz="1600" b="1">
                <a:solidFill>
                  <a:srgbClr val="7030A0"/>
                </a:solidFill>
                <a:latin typeface="Century Gothic"/>
              </a:rPr>
              <a:t>If you are missing a survey, check these messages by clicking on the envelope! </a:t>
            </a:r>
            <a:endParaRPr lang="en-US"/>
          </a:p>
          <a:p>
            <a:pPr marL="0" indent="0">
              <a:buNone/>
            </a:pPr>
            <a:r>
              <a:rPr lang="en-US" sz="1600">
                <a:solidFill>
                  <a:srgbClr val="7030A0"/>
                </a:solidFill>
                <a:latin typeface="Franklin Gothic Book"/>
              </a:rPr>
              <a:t>■</a:t>
            </a:r>
            <a:r>
              <a:rPr lang="en-US" sz="1600" b="1">
                <a:solidFill>
                  <a:srgbClr val="7030A0"/>
                </a:solidFill>
                <a:latin typeface="Century Gothic"/>
              </a:rPr>
              <a:t>Note</a:t>
            </a:r>
            <a:r>
              <a:rPr lang="en-US" sz="1600">
                <a:solidFill>
                  <a:srgbClr val="7030A0"/>
                </a:solidFill>
                <a:latin typeface="Century Gothic"/>
              </a:rPr>
              <a:t>: This is also how you access certificates for ECS trainings, but quarterly meetings are not trainings and thus do not issue certificates.</a:t>
            </a:r>
            <a:endParaRPr lang="en-US"/>
          </a:p>
          <a:p>
            <a:pPr marL="0" indent="0">
              <a:buNone/>
            </a:pPr>
            <a:endParaRPr lang="en-US" sz="1600">
              <a:solidFill>
                <a:srgbClr val="7030A0"/>
              </a:solidFill>
            </a:endParaRPr>
          </a:p>
          <a:p>
            <a:pPr marL="0" indent="0">
              <a:buNone/>
            </a:pPr>
            <a:r>
              <a:rPr lang="en-US" sz="1600">
                <a:solidFill>
                  <a:srgbClr val="7030A0"/>
                </a:solidFill>
                <a:latin typeface="Franklin Gothic Book"/>
              </a:rPr>
              <a:t>■</a:t>
            </a:r>
            <a:r>
              <a:rPr lang="en-US" sz="1600">
                <a:solidFill>
                  <a:srgbClr val="7030A0"/>
                </a:solidFill>
                <a:latin typeface="Century Gothic"/>
              </a:rPr>
              <a:t>Survey will close in 1 week.</a:t>
            </a:r>
            <a:endParaRPr lang="en-US"/>
          </a:p>
          <a:p>
            <a:pPr marL="383540" indent="-383540"/>
            <a:endParaRPr lang="en-US" sz="1600">
              <a:solidFill>
                <a:srgbClr val="7030A0"/>
              </a:solidFill>
              <a:latin typeface="Century Gothic"/>
            </a:endParaRPr>
          </a:p>
        </p:txBody>
      </p:sp>
      <p:pic>
        <p:nvPicPr>
          <p:cNvPr id="4" name="Picture 3" descr="A colorful bird with wings&#10;&#10;AI-generated content may be incorrect.">
            <a:extLst>
              <a:ext uri="{FF2B5EF4-FFF2-40B4-BE49-F238E27FC236}">
                <a16:creationId xmlns:a16="http://schemas.microsoft.com/office/drawing/2014/main" id="{06990F22-ABCD-411F-490B-1076952BE292}"/>
              </a:ext>
            </a:extLst>
          </p:cNvPr>
          <p:cNvPicPr>
            <a:picLocks noChangeAspect="1"/>
          </p:cNvPicPr>
          <p:nvPr/>
        </p:nvPicPr>
        <p:blipFill>
          <a:blip r:embed="rId3"/>
          <a:stretch>
            <a:fillRect/>
          </a:stretch>
        </p:blipFill>
        <p:spPr>
          <a:xfrm>
            <a:off x="10721497" y="5737573"/>
            <a:ext cx="1333500" cy="1123950"/>
          </a:xfrm>
          <a:prstGeom prst="rect">
            <a:avLst/>
          </a:prstGeom>
        </p:spPr>
      </p:pic>
    </p:spTree>
    <p:extLst>
      <p:ext uri="{BB962C8B-B14F-4D97-AF65-F5344CB8AC3E}">
        <p14:creationId xmlns:p14="http://schemas.microsoft.com/office/powerpoint/2010/main" val="21589246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4EF5F-1CB3-C318-9FAB-E600109BE141}"/>
              </a:ext>
            </a:extLst>
          </p:cNvPr>
          <p:cNvSpPr>
            <a:spLocks noGrp="1"/>
          </p:cNvSpPr>
          <p:nvPr>
            <p:ph type="title"/>
          </p:nvPr>
        </p:nvSpPr>
        <p:spPr>
          <a:xfrm>
            <a:off x="733332" y="1931961"/>
            <a:ext cx="4308490" cy="2396359"/>
          </a:xfrm>
        </p:spPr>
        <p:txBody>
          <a:bodyPr anchor="b">
            <a:normAutofit/>
          </a:bodyPr>
          <a:lstStyle/>
          <a:p>
            <a:r>
              <a:rPr lang="en-US" sz="4000">
                <a:solidFill>
                  <a:schemeClr val="tx1"/>
                </a:solidFill>
              </a:rPr>
              <a:t>School Readiness Eligibility – </a:t>
            </a:r>
            <a:br>
              <a:rPr lang="en-US" sz="4000">
                <a:solidFill>
                  <a:schemeClr val="tx1"/>
                </a:solidFill>
              </a:rPr>
            </a:br>
            <a:r>
              <a:rPr lang="en-US" sz="4000">
                <a:solidFill>
                  <a:schemeClr val="tx1"/>
                </a:solidFill>
              </a:rPr>
              <a:t>Co-Payment Update</a:t>
            </a:r>
          </a:p>
        </p:txBody>
      </p:sp>
      <p:graphicFrame>
        <p:nvGraphicFramePr>
          <p:cNvPr id="5" name="Content Placeholder 2">
            <a:extLst>
              <a:ext uri="{FF2B5EF4-FFF2-40B4-BE49-F238E27FC236}">
                <a16:creationId xmlns:a16="http://schemas.microsoft.com/office/drawing/2014/main" id="{E633D39C-1F3A-87B6-94B5-22E44C2E0511}"/>
              </a:ext>
            </a:extLst>
          </p:cNvPr>
          <p:cNvGraphicFramePr>
            <a:graphicFrameLocks noGrp="1"/>
          </p:cNvGraphicFramePr>
          <p:nvPr>
            <p:ph idx="1"/>
            <p:extLst>
              <p:ext uri="{D42A27DB-BD31-4B8C-83A1-F6EECF244321}">
                <p14:modId xmlns:p14="http://schemas.microsoft.com/office/powerpoint/2010/main" val="2564779722"/>
              </p:ext>
            </p:extLst>
          </p:nvPr>
        </p:nvGraphicFramePr>
        <p:xfrm>
          <a:off x="5200165" y="657002"/>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descr="A colorful bird with wings&#10;&#10;AI-generated content may be incorrect.">
            <a:extLst>
              <a:ext uri="{FF2B5EF4-FFF2-40B4-BE49-F238E27FC236}">
                <a16:creationId xmlns:a16="http://schemas.microsoft.com/office/drawing/2014/main" id="{7BF1D5F4-0700-4B38-AF73-3EAB98C169DC}"/>
              </a:ext>
            </a:extLst>
          </p:cNvPr>
          <p:cNvPicPr>
            <a:picLocks noChangeAspect="1"/>
          </p:cNvPicPr>
          <p:nvPr/>
        </p:nvPicPr>
        <p:blipFill>
          <a:blip r:embed="rId7"/>
          <a:stretch>
            <a:fillRect/>
          </a:stretch>
        </p:blipFill>
        <p:spPr>
          <a:xfrm>
            <a:off x="10897829" y="5862935"/>
            <a:ext cx="1333500" cy="1123950"/>
          </a:xfrm>
          <a:prstGeom prst="rect">
            <a:avLst/>
          </a:prstGeom>
        </p:spPr>
      </p:pic>
    </p:spTree>
    <p:extLst>
      <p:ext uri="{BB962C8B-B14F-4D97-AF65-F5344CB8AC3E}">
        <p14:creationId xmlns:p14="http://schemas.microsoft.com/office/powerpoint/2010/main" val="23709342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DC7B52-3D44-7DEE-D72C-435DD5788AF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A20F276-B481-7CAE-64A7-A4F0549F08C8}"/>
              </a:ext>
            </a:extLst>
          </p:cNvPr>
          <p:cNvSpPr>
            <a:spLocks noGrp="1"/>
          </p:cNvSpPr>
          <p:nvPr>
            <p:ph type="title"/>
          </p:nvPr>
        </p:nvSpPr>
        <p:spPr>
          <a:xfrm>
            <a:off x="733332" y="1931961"/>
            <a:ext cx="4308490" cy="2396359"/>
          </a:xfrm>
        </p:spPr>
        <p:txBody>
          <a:bodyPr anchor="b">
            <a:normAutofit fontScale="90000"/>
          </a:bodyPr>
          <a:lstStyle/>
          <a:p>
            <a:r>
              <a:rPr lang="en-US" sz="4000">
                <a:solidFill>
                  <a:schemeClr val="tx1"/>
                </a:solidFill>
              </a:rPr>
              <a:t>School Readiness Eligibility – </a:t>
            </a:r>
            <a:br>
              <a:rPr lang="en-US" sz="4000">
                <a:solidFill>
                  <a:schemeClr val="tx1"/>
                </a:solidFill>
              </a:rPr>
            </a:br>
            <a:r>
              <a:rPr lang="en-US" sz="4000">
                <a:solidFill>
                  <a:schemeClr val="tx1"/>
                </a:solidFill>
              </a:rPr>
              <a:t>Co-Payment Update -</a:t>
            </a:r>
            <a:br>
              <a:rPr lang="en-US" sz="4000">
                <a:solidFill>
                  <a:schemeClr val="tx1"/>
                </a:solidFill>
              </a:rPr>
            </a:br>
            <a:r>
              <a:rPr lang="en-US" sz="4000">
                <a:solidFill>
                  <a:schemeClr val="tx1"/>
                </a:solidFill>
              </a:rPr>
              <a:t>Key Changes</a:t>
            </a:r>
          </a:p>
        </p:txBody>
      </p:sp>
      <p:graphicFrame>
        <p:nvGraphicFramePr>
          <p:cNvPr id="5" name="Content Placeholder 2">
            <a:extLst>
              <a:ext uri="{FF2B5EF4-FFF2-40B4-BE49-F238E27FC236}">
                <a16:creationId xmlns:a16="http://schemas.microsoft.com/office/drawing/2014/main" id="{1054A1D5-88D4-C5A4-72A9-25ADFB07FFBB}"/>
              </a:ext>
            </a:extLst>
          </p:cNvPr>
          <p:cNvGraphicFramePr>
            <a:graphicFrameLocks noGrp="1"/>
          </p:cNvGraphicFramePr>
          <p:nvPr>
            <p:ph idx="1"/>
            <p:extLst>
              <p:ext uri="{D42A27DB-BD31-4B8C-83A1-F6EECF244321}">
                <p14:modId xmlns:p14="http://schemas.microsoft.com/office/powerpoint/2010/main" val="2362084447"/>
              </p:ext>
            </p:extLst>
          </p:nvPr>
        </p:nvGraphicFramePr>
        <p:xfrm>
          <a:off x="5267400" y="701826"/>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descr="A colorful bird with wings&#10;&#10;AI-generated content may be incorrect.">
            <a:extLst>
              <a:ext uri="{FF2B5EF4-FFF2-40B4-BE49-F238E27FC236}">
                <a16:creationId xmlns:a16="http://schemas.microsoft.com/office/drawing/2014/main" id="{2BCD7D4D-34F7-104A-B3C1-83AAFA118E9A}"/>
              </a:ext>
            </a:extLst>
          </p:cNvPr>
          <p:cNvPicPr>
            <a:picLocks noChangeAspect="1"/>
          </p:cNvPicPr>
          <p:nvPr/>
        </p:nvPicPr>
        <p:blipFill>
          <a:blip r:embed="rId7"/>
          <a:stretch>
            <a:fillRect/>
          </a:stretch>
        </p:blipFill>
        <p:spPr>
          <a:xfrm>
            <a:off x="11557743" y="6241476"/>
            <a:ext cx="1333500" cy="1123950"/>
          </a:xfrm>
          <a:prstGeom prst="rect">
            <a:avLst/>
          </a:prstGeom>
        </p:spPr>
      </p:pic>
    </p:spTree>
    <p:extLst>
      <p:ext uri="{BB962C8B-B14F-4D97-AF65-F5344CB8AC3E}">
        <p14:creationId xmlns:p14="http://schemas.microsoft.com/office/powerpoint/2010/main" val="3388899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BBA11-A082-526D-CD1C-2123E875D58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2827EE2-046E-7B7E-ED55-DB9170B088D4}"/>
              </a:ext>
            </a:extLst>
          </p:cNvPr>
          <p:cNvSpPr>
            <a:spLocks noGrp="1"/>
          </p:cNvSpPr>
          <p:nvPr>
            <p:ph type="title"/>
          </p:nvPr>
        </p:nvSpPr>
        <p:spPr>
          <a:xfrm>
            <a:off x="733332" y="1931961"/>
            <a:ext cx="4308490" cy="2396359"/>
          </a:xfrm>
        </p:spPr>
        <p:txBody>
          <a:bodyPr anchor="b">
            <a:normAutofit fontScale="90000"/>
          </a:bodyPr>
          <a:lstStyle/>
          <a:p>
            <a:r>
              <a:rPr lang="en-US" sz="4000">
                <a:solidFill>
                  <a:schemeClr val="tx1"/>
                </a:solidFill>
              </a:rPr>
              <a:t>School Readiness Eligibility – </a:t>
            </a:r>
            <a:br>
              <a:rPr lang="en-US" sz="4000">
                <a:solidFill>
                  <a:schemeClr val="tx1"/>
                </a:solidFill>
              </a:rPr>
            </a:br>
            <a:r>
              <a:rPr lang="en-US" sz="4000">
                <a:solidFill>
                  <a:schemeClr val="tx1"/>
                </a:solidFill>
              </a:rPr>
              <a:t>Co-Payment Update -</a:t>
            </a:r>
            <a:br>
              <a:rPr lang="en-US" sz="4000">
                <a:solidFill>
                  <a:schemeClr val="tx1"/>
                </a:solidFill>
              </a:rPr>
            </a:br>
            <a:r>
              <a:rPr lang="en-US" sz="4000">
                <a:solidFill>
                  <a:schemeClr val="tx1"/>
                </a:solidFill>
              </a:rPr>
              <a:t>Payment Certificate Details</a:t>
            </a:r>
          </a:p>
        </p:txBody>
      </p:sp>
      <p:graphicFrame>
        <p:nvGraphicFramePr>
          <p:cNvPr id="5" name="Content Placeholder 2">
            <a:extLst>
              <a:ext uri="{FF2B5EF4-FFF2-40B4-BE49-F238E27FC236}">
                <a16:creationId xmlns:a16="http://schemas.microsoft.com/office/drawing/2014/main" id="{438D0198-54A1-3728-24A2-E02287A506C6}"/>
              </a:ext>
            </a:extLst>
          </p:cNvPr>
          <p:cNvGraphicFramePr>
            <a:graphicFrameLocks noGrp="1"/>
          </p:cNvGraphicFramePr>
          <p:nvPr>
            <p:ph idx="1"/>
          </p:nvPr>
        </p:nvGraphicFramePr>
        <p:xfrm>
          <a:off x="5267400" y="701826"/>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 name="Picture 12" descr="A colorful bird with wings&#10;&#10;AI-generated content may be incorrect.">
            <a:extLst>
              <a:ext uri="{FF2B5EF4-FFF2-40B4-BE49-F238E27FC236}">
                <a16:creationId xmlns:a16="http://schemas.microsoft.com/office/drawing/2014/main" id="{DDA78093-C363-8A76-AC44-5B69F5675CB8}"/>
              </a:ext>
            </a:extLst>
          </p:cNvPr>
          <p:cNvPicPr>
            <a:picLocks noChangeAspect="1"/>
          </p:cNvPicPr>
          <p:nvPr/>
        </p:nvPicPr>
        <p:blipFill>
          <a:blip r:embed="rId7"/>
          <a:stretch>
            <a:fillRect/>
          </a:stretch>
        </p:blipFill>
        <p:spPr>
          <a:xfrm>
            <a:off x="10857195" y="5737573"/>
            <a:ext cx="1333500" cy="1123950"/>
          </a:xfrm>
          <a:prstGeom prst="rect">
            <a:avLst/>
          </a:prstGeom>
        </p:spPr>
      </p:pic>
    </p:spTree>
    <p:extLst>
      <p:ext uri="{BB962C8B-B14F-4D97-AF65-F5344CB8AC3E}">
        <p14:creationId xmlns:p14="http://schemas.microsoft.com/office/powerpoint/2010/main" val="292005763"/>
      </p:ext>
    </p:extLst>
  </p:cSld>
  <p:clrMapOvr>
    <a:masterClrMapping/>
  </p:clrMapOvr>
</p:sld>
</file>

<file path=ppt/theme/theme1.xml><?xml version="1.0" encoding="utf-8"?>
<a:theme xmlns:a="http://schemas.openxmlformats.org/drawingml/2006/main" name="Crop">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DashVTI">
  <a:themeElements>
    <a:clrScheme name="Custom 6">
      <a:dk1>
        <a:sysClr val="windowText" lastClr="000000"/>
      </a:dk1>
      <a:lt1>
        <a:sysClr val="window" lastClr="FFFFFF"/>
      </a:lt1>
      <a:dk2>
        <a:srgbClr val="0D1C3B"/>
      </a:dk2>
      <a:lt2>
        <a:srgbClr val="F5F2F9"/>
      </a:lt2>
      <a:accent1>
        <a:srgbClr val="1973EB"/>
      </a:accent1>
      <a:accent2>
        <a:srgbClr val="25C8A2"/>
      </a:accent2>
      <a:accent3>
        <a:srgbClr val="BF8ED1"/>
      </a:accent3>
      <a:accent4>
        <a:srgbClr val="FE733C"/>
      </a:accent4>
      <a:accent5>
        <a:srgbClr val="FE5A5A"/>
      </a:accent5>
      <a:accent6>
        <a:srgbClr val="1AC16E"/>
      </a:accent6>
      <a:hlink>
        <a:srgbClr val="1AC16E"/>
      </a:hlink>
      <a:folHlink>
        <a:srgbClr val="00B0F0"/>
      </a:folHlink>
    </a:clrScheme>
    <a:fontScheme name="grandview display">
      <a:majorFont>
        <a:latin typeface="Grandview Display"/>
        <a:ea typeface=""/>
        <a:cs typeface=""/>
      </a:majorFont>
      <a:minorFont>
        <a:latin typeface="Grandview Display"/>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shVTI" id="{0A75137F-CDEB-4E94-A788-9D255EBE1B91}" vid="{DE9A6A09-5855-45A3-8E99-4290ED24057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D585495A83B04DAB6A10E03982EEDA" ma:contentTypeVersion="21" ma:contentTypeDescription="Create a new document." ma:contentTypeScope="" ma:versionID="0e3b5c2e224c11e21bdc3d84494d6a8b">
  <xsd:schema xmlns:xsd="http://www.w3.org/2001/XMLSchema" xmlns:xs="http://www.w3.org/2001/XMLSchema" xmlns:p="http://schemas.microsoft.com/office/2006/metadata/properties" xmlns:ns1="http://schemas.microsoft.com/sharepoint/v3" xmlns:ns2="69562734-1f99-4eb9-b397-0a82d5b8a838" xmlns:ns3="c0ac75f4-fb06-4a81-a091-8603c42dcb43" targetNamespace="http://schemas.microsoft.com/office/2006/metadata/properties" ma:root="true" ma:fieldsID="c0a5ea4a656d7cbe3bc237d81a0c8bf0" ns1:_="" ns2:_="" ns3:_="">
    <xsd:import namespace="http://schemas.microsoft.com/sharepoint/v3"/>
    <xsd:import namespace="69562734-1f99-4eb9-b397-0a82d5b8a838"/>
    <xsd:import namespace="c0ac75f4-fb06-4a81-a091-8603c42dcb4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Location" minOccurs="0"/>
                <xsd:element ref="ns3:SharedWithUsers" minOccurs="0"/>
                <xsd:element ref="ns3:SharedWithDetails" minOccurs="0"/>
                <xsd:element ref="ns2:MediaServiceOCR" minOccurs="0"/>
                <xsd:element ref="ns2:MediaServiceEventHashCode" minOccurs="0"/>
                <xsd:element ref="ns2:MediaServiceGenerationTime" minOccurs="0"/>
                <xsd:element ref="ns1:_ip_UnifiedCompliancePolicyProperties" minOccurs="0"/>
                <xsd:element ref="ns1:_ip_UnifiedCompliancePolicyUIAction" minOccurs="0"/>
                <xsd:element ref="ns2:MediaServiceAutoKeyPoints" minOccurs="0"/>
                <xsd:element ref="ns2:MediaServiceKeyPoints" minOccurs="0"/>
                <xsd:element ref="ns2:MediaLengthInSeconds" minOccurs="0"/>
                <xsd:element ref="ns2:_Flow_SignoffStatu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8" nillable="true" ma:displayName="Unified Compliance Policy Properties" ma:hidden="true" ma:internalName="_ip_UnifiedCompliancePolicyProperties">
      <xsd:simpleType>
        <xsd:restriction base="dms:Note"/>
      </xsd:simpleType>
    </xsd:element>
    <xsd:element name="_ip_UnifiedCompliancePolicyUIAction" ma:index="1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9562734-1f99-4eb9-b397-0a82d5b8a838"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_Flow_SignoffStatus" ma:index="23" nillable="true" ma:displayName="Sign-off status" ma:internalName="Sign_x002d_off_x0020_status">
      <xsd:simpleType>
        <xsd:restriction base="dms:Text"/>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48f880e0-e886-48a8-bc73-7404b0caf01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0ac75f4-fb06-4a81-a091-8603c42dcb43" elementFormDefault="qualified">
    <xsd:import namespace="http://schemas.microsoft.com/office/2006/documentManagement/types"/>
    <xsd:import namespace="http://schemas.microsoft.com/office/infopath/2007/PartnerControls"/>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element name="TaxCatchAll" ma:index="26" nillable="true" ma:displayName="Taxonomy Catch All Column" ma:hidden="true" ma:list="{8055f5d3-82ca-4527-8412-6f9b836dbaa6}" ma:internalName="TaxCatchAll" ma:showField="CatchAllData" ma:web="c0ac75f4-fb06-4a81-a091-8603c42dcb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SharedWithUsers xmlns="c0ac75f4-fb06-4a81-a091-8603c42dcb43">
      <UserInfo>
        <DisplayName>Shanda Ellis</DisplayName>
        <AccountId>87</AccountId>
        <AccountType/>
      </UserInfo>
      <UserInfo>
        <DisplayName>Alicia Williams-Baltzell</DisplayName>
        <AccountId>90</AccountId>
        <AccountType/>
      </UserInfo>
      <UserInfo>
        <DisplayName>Brittney Spangler</DisplayName>
        <AccountId>25</AccountId>
        <AccountType/>
      </UserInfo>
      <UserInfo>
        <DisplayName>Amanda Griffis</DisplayName>
        <AccountId>59</AccountId>
        <AccountType/>
      </UserInfo>
      <UserInfo>
        <DisplayName>Brianna DeOsca</DisplayName>
        <AccountId>38</AccountId>
        <AccountType/>
      </UserInfo>
      <UserInfo>
        <DisplayName>Michele Goytia</DisplayName>
        <AccountId>30</AccountId>
        <AccountType/>
      </UserInfo>
      <UserInfo>
        <DisplayName>Anita Miller Sackman</DisplayName>
        <AccountId>56</AccountId>
        <AccountType/>
      </UserInfo>
      <UserInfo>
        <DisplayName>Shivaughn Williams</DisplayName>
        <AccountId>13664</AccountId>
        <AccountType/>
      </UserInfo>
      <UserInfo>
        <DisplayName>Lauren Berk</DisplayName>
        <AccountId>193</AccountId>
        <AccountType/>
      </UserInfo>
      <UserInfo>
        <DisplayName>Blythe Mauldin</DisplayName>
        <AccountId>2623</AccountId>
        <AccountType/>
      </UserInfo>
      <UserInfo>
        <DisplayName>Roushawn Saunders</DisplayName>
        <AccountId>31</AccountId>
        <AccountType/>
      </UserInfo>
    </SharedWithUsers>
    <_Flow_SignoffStatus xmlns="69562734-1f99-4eb9-b397-0a82d5b8a838" xsi:nil="true"/>
    <lcf76f155ced4ddcb4097134ff3c332f xmlns="69562734-1f99-4eb9-b397-0a82d5b8a838">
      <Terms xmlns="http://schemas.microsoft.com/office/infopath/2007/PartnerControls"/>
    </lcf76f155ced4ddcb4097134ff3c332f>
    <TaxCatchAll xmlns="c0ac75f4-fb06-4a81-a091-8603c42dcb4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514B48E-FDB1-41CD-B228-2C83414A0EAB}">
  <ds:schemaRefs>
    <ds:schemaRef ds:uri="69562734-1f99-4eb9-b397-0a82d5b8a838"/>
    <ds:schemaRef ds:uri="c0ac75f4-fb06-4a81-a091-8603c42dcb4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678DCD0-F184-4E16-8CF2-EE12697AB663}">
  <ds:schemaRefs>
    <ds:schemaRef ds:uri="69562734-1f99-4eb9-b397-0a82d5b8a838"/>
    <ds:schemaRef ds:uri="c0ac75f4-fb06-4a81-a091-8603c42dcb4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A84D7AF5-3F98-4C1E-8353-295BAB4185D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68</Slides>
  <Notes>4</Notes>
  <HiddenSlides>0</HiddenSlides>
  <ScaleCrop>false</ScaleCrop>
  <HeadingPairs>
    <vt:vector size="4" baseType="variant">
      <vt:variant>
        <vt:lpstr>Theme</vt:lpstr>
      </vt:variant>
      <vt:variant>
        <vt:i4>2</vt:i4>
      </vt:variant>
      <vt:variant>
        <vt:lpstr>Slide Titles</vt:lpstr>
      </vt:variant>
      <vt:variant>
        <vt:i4>68</vt:i4>
      </vt:variant>
    </vt:vector>
  </HeadingPairs>
  <TitlesOfParts>
    <vt:vector size="70" baseType="lpstr">
      <vt:lpstr>Crop</vt:lpstr>
      <vt:lpstr>DashVTI</vt:lpstr>
      <vt:lpstr>1ST quarter  Provider Meeting</vt:lpstr>
      <vt:lpstr>MEETING AGENDA ​ ​</vt:lpstr>
      <vt:lpstr>Attendance</vt:lpstr>
      <vt:lpstr>PowerPoint Presentation</vt:lpstr>
      <vt:lpstr>School Readiness Waitlist Update</vt:lpstr>
      <vt:lpstr>School Readiness Wait List</vt:lpstr>
      <vt:lpstr>School Readiness Eligibility –  Co-Payment Update</vt:lpstr>
      <vt:lpstr>School Readiness Eligibility –  Co-Payment Update - Key Changes</vt:lpstr>
      <vt:lpstr>School Readiness Eligibility –  Co-Payment Update - Payment Certificate Details</vt:lpstr>
      <vt:lpstr>School Readiness Eligibility –  Co-Payment Update - Reimbursement Guidelines</vt:lpstr>
      <vt:lpstr>Our Clay County One Stop Is Moving!</vt:lpstr>
      <vt:lpstr>One Stop Office Staff &amp; Central Staff</vt:lpstr>
      <vt:lpstr>Family Services Management Team</vt:lpstr>
      <vt:lpstr>Questions?</vt:lpstr>
      <vt:lpstr>PowerPoint Presentation</vt:lpstr>
      <vt:lpstr>Provider Services Department Update</vt:lpstr>
      <vt:lpstr>  Reimbursement Department Updates</vt:lpstr>
      <vt:lpstr>Attendance </vt:lpstr>
      <vt:lpstr>Timely Attendance Submission Matters</vt:lpstr>
      <vt:lpstr>Monthly Payments </vt:lpstr>
      <vt:lpstr>School Year Parent Fees</vt:lpstr>
      <vt:lpstr>SR Provider’s Private Pay Rates</vt:lpstr>
      <vt:lpstr>2025-2026 VPK Allocations </vt:lpstr>
      <vt:lpstr>Reimbursement Department Staff</vt:lpstr>
      <vt:lpstr>Questions?</vt:lpstr>
      <vt:lpstr>Contract Department</vt:lpstr>
      <vt:lpstr>2025-26 VPK Program Participation Deadlines</vt:lpstr>
      <vt:lpstr>  2025-26 VPK Program Advance Payment Deadlines</vt:lpstr>
      <vt:lpstr> Unusual Incident Reporting to ECS</vt:lpstr>
      <vt:lpstr>PowerPoint Presentation</vt:lpstr>
      <vt:lpstr>Contract Department Staff</vt:lpstr>
      <vt:lpstr>Questions?</vt:lpstr>
      <vt:lpstr>Florida’s Assessment of Student thinking  (FAST)</vt:lpstr>
      <vt:lpstr>PowerPoint Presentation</vt:lpstr>
      <vt:lpstr>PowerPoint Presentation</vt:lpstr>
      <vt:lpstr>PowerPoint Presentation</vt:lpstr>
      <vt:lpstr>PowerPoint Presentation</vt:lpstr>
      <vt:lpstr>FAST - Non-Participation Statuses</vt:lpstr>
      <vt:lpstr>Reports</vt:lpstr>
      <vt:lpstr>PowerPoint Presentation</vt:lpstr>
      <vt:lpstr>VPK Performance Metrics</vt:lpstr>
      <vt:lpstr>VPK Performance Metrics</vt:lpstr>
      <vt:lpstr>VPK Performance Metrics – Quality Score </vt:lpstr>
      <vt:lpstr>VPK Performance Metrics – Achievement  Score </vt:lpstr>
      <vt:lpstr>VPK Performance Metrics – Learning Gaines Score </vt:lpstr>
      <vt:lpstr>VPK Performance Designation</vt:lpstr>
      <vt:lpstr>New Help Desk  Ticket Requests</vt:lpstr>
      <vt:lpstr>PowerPoint Presentation</vt:lpstr>
      <vt:lpstr>Questions?</vt:lpstr>
      <vt:lpstr>PowerPoint Presentation</vt:lpstr>
      <vt:lpstr>Access an amazing classroom resource for  free, and earn a Tablet!</vt:lpstr>
      <vt:lpstr>Save the Date!</vt:lpstr>
      <vt:lpstr>Provider Information Videos Available Now!</vt:lpstr>
      <vt:lpstr>Enrichment Coaching Program</vt:lpstr>
      <vt:lpstr>ECS4Kids Contact List</vt:lpstr>
      <vt:lpstr>ASQ/ASQ-SE (SR Providers)</vt:lpstr>
      <vt:lpstr>ASQ/ASQ-SE Reminder</vt:lpstr>
      <vt:lpstr>Child Development Services</vt:lpstr>
      <vt:lpstr>CLASS Assessment Schedule </vt:lpstr>
      <vt:lpstr>CLASS Differentials for School Readiness Providers  </vt:lpstr>
      <vt:lpstr>Contract Minimum Composite Score</vt:lpstr>
      <vt:lpstr>CLASS Assessments </vt:lpstr>
      <vt:lpstr>SR CLASS Training/Resources</vt:lpstr>
      <vt:lpstr>MyTeachstone  Trainings &amp; Accounts</vt:lpstr>
      <vt:lpstr>Other CLASS Learning Opportunities</vt:lpstr>
      <vt:lpstr>Questions?</vt:lpstr>
      <vt:lpstr> Questions? </vt:lpstr>
      <vt:lpstr>Provider Survey Instructions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title</dc:title>
  <dc:creator>Altoria White</dc:creator>
  <cp:revision>1</cp:revision>
  <dcterms:created xsi:type="dcterms:W3CDTF">2020-09-04T16:00:22Z</dcterms:created>
  <dcterms:modified xsi:type="dcterms:W3CDTF">2025-07-22T19:50:03Z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0x010100AED585495A83B04DAB6A10E03982EEDA</vt:lpwstr>
  </property>
  <property fmtid="{D5CDD505-2E9C-101B-9397-08002B2CF9AE}" pid="3" name="MediaServiceImageTags">
    <vt:lpwstr/>
  </property>
</Properties>
</file>